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7" r:id="rId2"/>
    <p:sldId id="340" r:id="rId3"/>
    <p:sldId id="341" r:id="rId4"/>
    <p:sldId id="342" r:id="rId5"/>
    <p:sldId id="343" r:id="rId6"/>
    <p:sldId id="344" r:id="rId7"/>
    <p:sldId id="337" r:id="rId8"/>
    <p:sldId id="325" r:id="rId9"/>
    <p:sldId id="345" r:id="rId10"/>
    <p:sldId id="346" r:id="rId11"/>
    <p:sldId id="347" r:id="rId12"/>
    <p:sldId id="348" r:id="rId13"/>
    <p:sldId id="349" r:id="rId14"/>
    <p:sldId id="350" r:id="rId15"/>
    <p:sldId id="351" r:id="rId16"/>
    <p:sldId id="352" r:id="rId17"/>
    <p:sldId id="353" r:id="rId18"/>
    <p:sldId id="327" r:id="rId19"/>
    <p:sldId id="328" r:id="rId20"/>
    <p:sldId id="329" r:id="rId21"/>
    <p:sldId id="334" r:id="rId22"/>
    <p:sldId id="335" r:id="rId23"/>
    <p:sldId id="354" r:id="rId24"/>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8413" autoAdjust="0"/>
  </p:normalViewPr>
  <p:slideViewPr>
    <p:cSldViewPr>
      <p:cViewPr>
        <p:scale>
          <a:sx n="73" d="100"/>
          <a:sy n="73" d="100"/>
        </p:scale>
        <p:origin x="-1482" y="-48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90" d="100"/>
          <a:sy n="90" d="100"/>
        </p:scale>
        <p:origin x="-1386" y="-96"/>
      </p:cViewPr>
      <p:guideLst>
        <p:guide orient="horz" pos="2121"/>
        <p:guide pos="31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4275403" cy="336788"/>
          </a:xfrm>
          <a:prstGeom prst="rect">
            <a:avLst/>
          </a:prstGeom>
        </p:spPr>
        <p:txBody>
          <a:bodyPr vert="horz" lIns="91433" tIns="45716" rIns="91433" bIns="45716" rtlCol="0"/>
          <a:lstStyle>
            <a:lvl1pPr algn="l">
              <a:defRPr sz="1200"/>
            </a:lvl1pPr>
          </a:lstStyle>
          <a:p>
            <a:endParaRPr lang="tr-TR"/>
          </a:p>
        </p:txBody>
      </p:sp>
      <p:sp>
        <p:nvSpPr>
          <p:cNvPr id="3" name="Veri Yer Tutucusu 2"/>
          <p:cNvSpPr>
            <a:spLocks noGrp="1"/>
          </p:cNvSpPr>
          <p:nvPr>
            <p:ph type="dt" sz="quarter" idx="1"/>
          </p:nvPr>
        </p:nvSpPr>
        <p:spPr>
          <a:xfrm>
            <a:off x="5588627" y="1"/>
            <a:ext cx="4275403" cy="336788"/>
          </a:xfrm>
          <a:prstGeom prst="rect">
            <a:avLst/>
          </a:prstGeom>
        </p:spPr>
        <p:txBody>
          <a:bodyPr vert="horz" lIns="91433" tIns="45716" rIns="91433" bIns="45716" rtlCol="0"/>
          <a:lstStyle>
            <a:lvl1pPr algn="r">
              <a:defRPr sz="1200"/>
            </a:lvl1pPr>
          </a:lstStyle>
          <a:p>
            <a:endParaRPr lang="tr-TR"/>
          </a:p>
        </p:txBody>
      </p:sp>
      <p:sp>
        <p:nvSpPr>
          <p:cNvPr id="4" name="Altbilgi Yer Tutucusu 3"/>
          <p:cNvSpPr>
            <a:spLocks noGrp="1"/>
          </p:cNvSpPr>
          <p:nvPr>
            <p:ph type="ftr" sz="quarter" idx="2"/>
          </p:nvPr>
        </p:nvSpPr>
        <p:spPr>
          <a:xfrm>
            <a:off x="0" y="6397806"/>
            <a:ext cx="4275403" cy="336788"/>
          </a:xfrm>
          <a:prstGeom prst="rect">
            <a:avLst/>
          </a:prstGeom>
        </p:spPr>
        <p:txBody>
          <a:bodyPr vert="horz" lIns="91433" tIns="45716" rIns="91433" bIns="45716" rtlCol="0" anchor="b"/>
          <a:lstStyle>
            <a:lvl1pPr algn="l">
              <a:defRPr sz="1200"/>
            </a:lvl1pPr>
          </a:lstStyle>
          <a:p>
            <a:endParaRPr lang="tr-TR"/>
          </a:p>
        </p:txBody>
      </p:sp>
      <p:sp>
        <p:nvSpPr>
          <p:cNvPr id="5" name="Slayt Numarası Yer Tutucusu 4"/>
          <p:cNvSpPr>
            <a:spLocks noGrp="1"/>
          </p:cNvSpPr>
          <p:nvPr>
            <p:ph type="sldNum" sz="quarter" idx="3"/>
          </p:nvPr>
        </p:nvSpPr>
        <p:spPr>
          <a:xfrm>
            <a:off x="5588627" y="6397806"/>
            <a:ext cx="4275403" cy="336788"/>
          </a:xfrm>
          <a:prstGeom prst="rect">
            <a:avLst/>
          </a:prstGeom>
        </p:spPr>
        <p:txBody>
          <a:bodyPr vert="horz" lIns="91433" tIns="45716" rIns="91433" bIns="45716" rtlCol="0" anchor="b"/>
          <a:lstStyle>
            <a:lvl1pPr algn="r">
              <a:defRPr sz="1200"/>
            </a:lvl1pPr>
          </a:lstStyle>
          <a:p>
            <a:fld id="{7CBB44B7-49EC-409F-8531-28AA49F7E286}" type="slidenum">
              <a:rPr lang="tr-TR" smtClean="0"/>
              <a:pPr/>
              <a:t>‹#›</a:t>
            </a:fld>
            <a:endParaRPr lang="tr-TR"/>
          </a:p>
        </p:txBody>
      </p:sp>
    </p:spTree>
    <p:extLst>
      <p:ext uri="{BB962C8B-B14F-4D97-AF65-F5344CB8AC3E}">
        <p14:creationId xmlns:p14="http://schemas.microsoft.com/office/powerpoint/2010/main" val="14876411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4275403" cy="336788"/>
          </a:xfrm>
          <a:prstGeom prst="rect">
            <a:avLst/>
          </a:prstGeom>
        </p:spPr>
        <p:txBody>
          <a:bodyPr vert="horz" lIns="91433" tIns="45716" rIns="91433" bIns="45716" rtlCol="0"/>
          <a:lstStyle>
            <a:lvl1pPr algn="l">
              <a:defRPr sz="1200"/>
            </a:lvl1pPr>
          </a:lstStyle>
          <a:p>
            <a:endParaRPr lang="en-US"/>
          </a:p>
        </p:txBody>
      </p:sp>
      <p:sp>
        <p:nvSpPr>
          <p:cNvPr id="3" name="Veri Yer Tutucusu 2"/>
          <p:cNvSpPr>
            <a:spLocks noGrp="1"/>
          </p:cNvSpPr>
          <p:nvPr>
            <p:ph type="dt" idx="1"/>
          </p:nvPr>
        </p:nvSpPr>
        <p:spPr>
          <a:xfrm>
            <a:off x="5588627" y="1"/>
            <a:ext cx="4275403" cy="336788"/>
          </a:xfrm>
          <a:prstGeom prst="rect">
            <a:avLst/>
          </a:prstGeom>
        </p:spPr>
        <p:txBody>
          <a:bodyPr vert="horz" lIns="91433" tIns="45716" rIns="91433" bIns="45716" rtlCol="0"/>
          <a:lstStyle>
            <a:lvl1pPr algn="r">
              <a:defRPr sz="1200"/>
            </a:lvl1pPr>
          </a:lstStyle>
          <a:p>
            <a:endParaRPr lang="en-US"/>
          </a:p>
        </p:txBody>
      </p:sp>
      <p:sp>
        <p:nvSpPr>
          <p:cNvPr id="4" name="Slayt Görüntüsü Yer Tutucusu 3"/>
          <p:cNvSpPr>
            <a:spLocks noGrp="1" noRot="1" noChangeAspect="1"/>
          </p:cNvSpPr>
          <p:nvPr>
            <p:ph type="sldImg" idx="2"/>
          </p:nvPr>
        </p:nvSpPr>
        <p:spPr>
          <a:xfrm>
            <a:off x="3248025" y="504825"/>
            <a:ext cx="3370263" cy="2527300"/>
          </a:xfrm>
          <a:prstGeom prst="rect">
            <a:avLst/>
          </a:prstGeom>
          <a:noFill/>
          <a:ln w="12700">
            <a:solidFill>
              <a:prstClr val="black"/>
            </a:solidFill>
          </a:ln>
        </p:spPr>
        <p:txBody>
          <a:bodyPr vert="horz" lIns="91433" tIns="45716" rIns="91433" bIns="45716" rtlCol="0" anchor="ctr"/>
          <a:lstStyle/>
          <a:p>
            <a:endParaRPr lang="en-US"/>
          </a:p>
        </p:txBody>
      </p:sp>
      <p:sp>
        <p:nvSpPr>
          <p:cNvPr id="5" name="Not Yer Tutucusu 4"/>
          <p:cNvSpPr>
            <a:spLocks noGrp="1"/>
          </p:cNvSpPr>
          <p:nvPr>
            <p:ph type="body" sz="quarter" idx="3"/>
          </p:nvPr>
        </p:nvSpPr>
        <p:spPr>
          <a:xfrm>
            <a:off x="986632" y="3199488"/>
            <a:ext cx="7893050" cy="3031093"/>
          </a:xfrm>
          <a:prstGeom prst="rect">
            <a:avLst/>
          </a:prstGeom>
        </p:spPr>
        <p:txBody>
          <a:bodyPr vert="horz" lIns="91433" tIns="45716" rIns="91433" bIns="45716"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6397806"/>
            <a:ext cx="4275403" cy="336788"/>
          </a:xfrm>
          <a:prstGeom prst="rect">
            <a:avLst/>
          </a:prstGeom>
        </p:spPr>
        <p:txBody>
          <a:bodyPr vert="horz" lIns="91433" tIns="45716" rIns="91433" bIns="45716" rtlCol="0" anchor="b"/>
          <a:lstStyle>
            <a:lvl1pPr algn="l">
              <a:defRPr sz="1200"/>
            </a:lvl1pPr>
          </a:lstStyle>
          <a:p>
            <a:endParaRPr lang="en-US"/>
          </a:p>
        </p:txBody>
      </p:sp>
      <p:sp>
        <p:nvSpPr>
          <p:cNvPr id="7" name="Slayt Numarası Yer Tutucusu 6"/>
          <p:cNvSpPr>
            <a:spLocks noGrp="1"/>
          </p:cNvSpPr>
          <p:nvPr>
            <p:ph type="sldNum" sz="quarter" idx="5"/>
          </p:nvPr>
        </p:nvSpPr>
        <p:spPr>
          <a:xfrm>
            <a:off x="5588627" y="6397806"/>
            <a:ext cx="4275403" cy="336788"/>
          </a:xfrm>
          <a:prstGeom prst="rect">
            <a:avLst/>
          </a:prstGeom>
        </p:spPr>
        <p:txBody>
          <a:bodyPr vert="horz" lIns="91433" tIns="45716" rIns="91433" bIns="45716" rtlCol="0" anchor="b"/>
          <a:lstStyle>
            <a:lvl1pPr algn="r">
              <a:defRPr sz="1200"/>
            </a:lvl1pPr>
          </a:lstStyle>
          <a:p>
            <a:fld id="{883B2F33-F503-4CEB-8A05-47681A4A441E}" type="slidenum">
              <a:rPr lang="en-US" smtClean="0"/>
              <a:pPr/>
              <a:t>‹#›</a:t>
            </a:fld>
            <a:endParaRPr lang="en-US"/>
          </a:p>
        </p:txBody>
      </p:sp>
    </p:spTree>
    <p:extLst>
      <p:ext uri="{BB962C8B-B14F-4D97-AF65-F5344CB8AC3E}">
        <p14:creationId xmlns:p14="http://schemas.microsoft.com/office/powerpoint/2010/main" val="372453221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49155" name="2 Not Yer Tutucusu"/>
          <p:cNvSpPr>
            <a:spLocks noGrp="1"/>
          </p:cNvSpPr>
          <p:nvPr>
            <p:ph type="body" idx="1"/>
          </p:nvPr>
        </p:nvSpPr>
        <p:spPr bwMode="auto">
          <a:noFill/>
        </p:spPr>
        <p:txBody>
          <a:bodyPr/>
          <a:lstStyle/>
          <a:p>
            <a:endParaRPr lang="tr-TR" baseline="0" dirty="0" smtClean="0"/>
          </a:p>
          <a:p>
            <a:endParaRPr lang="tr-TR" dirty="0" smtClean="0"/>
          </a:p>
        </p:txBody>
      </p:sp>
      <p:sp>
        <p:nvSpPr>
          <p:cNvPr id="3" name="Altbilgi Yer Tutucusu 2"/>
          <p:cNvSpPr>
            <a:spLocks noGrp="1"/>
          </p:cNvSpPr>
          <p:nvPr>
            <p:ph type="ftr" sz="quarter" idx="11"/>
          </p:nvPr>
        </p:nvSpPr>
        <p:spPr/>
        <p:txBody>
          <a:bodyPr/>
          <a:lstStyle/>
          <a:p>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Slayt Görüntüsü Yer Tutucusu"/>
          <p:cNvSpPr>
            <a:spLocks noGrp="1" noRot="1" noChangeAspect="1" noTextEdit="1"/>
          </p:cNvSpPr>
          <p:nvPr>
            <p:ph type="sldImg"/>
          </p:nvPr>
        </p:nvSpPr>
        <p:spPr>
          <a:xfrm>
            <a:off x="3249613" y="506413"/>
            <a:ext cx="3367087" cy="2525712"/>
          </a:xfrm>
          <a:ln/>
        </p:spPr>
      </p:sp>
      <p:sp>
        <p:nvSpPr>
          <p:cNvPr id="77827" name="2 Not Yer Tutucusu"/>
          <p:cNvSpPr>
            <a:spLocks noGrp="1"/>
          </p:cNvSpPr>
          <p:nvPr>
            <p:ph type="body" idx="1"/>
          </p:nvPr>
        </p:nvSpPr>
        <p:spPr>
          <a:xfrm>
            <a:off x="986171" y="3198946"/>
            <a:ext cx="7893972" cy="30321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endParaRPr lang="tr-TR" altLang="tr-TR" smtClean="0"/>
          </a:p>
        </p:txBody>
      </p:sp>
      <p:sp>
        <p:nvSpPr>
          <p:cNvPr id="59396" name="3 Slayt Numarası Yer Tutucusu"/>
          <p:cNvSpPr>
            <a:spLocks noGrp="1"/>
          </p:cNvSpPr>
          <p:nvPr>
            <p:ph type="sldNum" sz="quarter" idx="5"/>
          </p:nvPr>
        </p:nvSpPr>
        <p:spPr/>
        <p:txBody>
          <a:bodyPr wrap="square"/>
          <a:lstStyle/>
          <a:p>
            <a:pPr>
              <a:defRPr/>
            </a:pPr>
            <a:fld id="{FB4669C2-EF69-4C3C-9B57-36BF3D397BFB}" type="slidenum">
              <a:rPr lang="tr-TR"/>
              <a:pPr>
                <a:defRPr/>
              </a:pPr>
              <a:t>12</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eaLnBrk="1" hangingPunct="1">
              <a:spcBef>
                <a:spcPct val="0"/>
              </a:spcBef>
            </a:pPr>
            <a:r>
              <a:rPr lang="tr-TR" altLang="tr-TR" smtClean="0"/>
              <a:t>ABGS kuruluşundan itibaren üç defa Başbakanlığa, iki defa ise Dışişleri Bakanlığı’na bağlanmıştır. ABGS 10 Ocak 2009 tarihinden itibaren Başbakanlığa bağlı olarak faaliyetlerini sürdürmektedir. </a:t>
            </a:r>
          </a:p>
          <a:p>
            <a:pPr eaLnBrk="1" hangingPunct="1">
              <a:spcBef>
                <a:spcPct val="0"/>
              </a:spcBef>
            </a:pPr>
            <a:endParaRPr lang="tr-TR" altLang="tr-TR" smtClean="0"/>
          </a:p>
        </p:txBody>
      </p:sp>
      <p:sp>
        <p:nvSpPr>
          <p:cNvPr id="26628" name="Slide Number Placeholder 3"/>
          <p:cNvSpPr>
            <a:spLocks noGrp="1"/>
          </p:cNvSpPr>
          <p:nvPr>
            <p:ph type="sldNum" sz="quarter" idx="5"/>
          </p:nvPr>
        </p:nvSpPr>
        <p:spPr/>
        <p:txBody>
          <a:bodyPr wrap="square"/>
          <a:lstStyle/>
          <a:p>
            <a:pPr>
              <a:defRPr/>
            </a:pPr>
            <a:fld id="{DAEC2E6D-A434-41A1-9C3F-FD8E8CF5113F}" type="slidenum">
              <a:rPr lang="tr-TR" smtClean="0">
                <a:latin typeface="Arial" pitchFamily="34" charset="0"/>
              </a:rPr>
              <a:pPr>
                <a:defRPr/>
              </a:pPr>
              <a:t>13</a:t>
            </a:fld>
            <a:endParaRPr lang="tr-TR"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Slayt Görüntüsü Yer Tutucusu"/>
          <p:cNvSpPr>
            <a:spLocks noGrp="1" noRot="1" noChangeAspect="1" noTextEdit="1"/>
          </p:cNvSpPr>
          <p:nvPr>
            <p:ph type="sldImg"/>
          </p:nvPr>
        </p:nvSpPr>
        <p:spPr>
          <a:xfrm>
            <a:off x="3249613" y="506413"/>
            <a:ext cx="3367087" cy="2525712"/>
          </a:xfrm>
          <a:ln/>
        </p:spPr>
      </p:sp>
      <p:sp>
        <p:nvSpPr>
          <p:cNvPr id="80899" name="2 Not Yer Tutucusu"/>
          <p:cNvSpPr>
            <a:spLocks noGrp="1"/>
          </p:cNvSpPr>
          <p:nvPr>
            <p:ph type="body" idx="1"/>
          </p:nvPr>
        </p:nvSpPr>
        <p:spPr>
          <a:xfrm>
            <a:off x="986171" y="3198946"/>
            <a:ext cx="7893972" cy="30321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endParaRPr lang="tr-TR" altLang="tr-TR" smtClean="0"/>
          </a:p>
        </p:txBody>
      </p:sp>
      <p:sp>
        <p:nvSpPr>
          <p:cNvPr id="60420" name="3 Slayt Numarası Yer Tutucusu"/>
          <p:cNvSpPr>
            <a:spLocks noGrp="1"/>
          </p:cNvSpPr>
          <p:nvPr>
            <p:ph type="sldNum" sz="quarter" idx="5"/>
          </p:nvPr>
        </p:nvSpPr>
        <p:spPr/>
        <p:txBody>
          <a:bodyPr wrap="square"/>
          <a:lstStyle/>
          <a:p>
            <a:pPr>
              <a:defRPr/>
            </a:pPr>
            <a:fld id="{ADC080E1-3033-4558-BC8A-B799EB8F48D4}" type="slidenum">
              <a:rPr lang="tr-TR"/>
              <a:pPr>
                <a:defRPr/>
              </a:pPr>
              <a:t>14</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Slayt Görüntüsü Yer Tutucusu"/>
          <p:cNvSpPr>
            <a:spLocks noGrp="1" noRot="1" noChangeAspect="1" noTextEdit="1"/>
          </p:cNvSpPr>
          <p:nvPr>
            <p:ph type="sldImg"/>
          </p:nvPr>
        </p:nvSpPr>
        <p:spPr>
          <a:xfrm>
            <a:off x="3249613" y="506413"/>
            <a:ext cx="3367087" cy="2525712"/>
          </a:xfrm>
          <a:ln/>
        </p:spPr>
      </p:sp>
      <p:sp>
        <p:nvSpPr>
          <p:cNvPr id="81923" name="2 Not Yer Tutucusu"/>
          <p:cNvSpPr>
            <a:spLocks noGrp="1"/>
          </p:cNvSpPr>
          <p:nvPr>
            <p:ph type="body" idx="1"/>
          </p:nvPr>
        </p:nvSpPr>
        <p:spPr>
          <a:xfrm>
            <a:off x="986171" y="3198946"/>
            <a:ext cx="7893972" cy="30321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r>
              <a:rPr lang="tr-TR" altLang="tr-TR" smtClean="0"/>
              <a:t>Sizlere çeviri çalışmalarını hangi yöntemle sürdürdüğümüzü açıklamak istiyorum.</a:t>
            </a:r>
            <a:endParaRPr lang="en-US" altLang="tr-TR" smtClean="0"/>
          </a:p>
        </p:txBody>
      </p:sp>
      <p:sp>
        <p:nvSpPr>
          <p:cNvPr id="61444" name="3 Slayt Numarası Yer Tutucusu"/>
          <p:cNvSpPr>
            <a:spLocks noGrp="1"/>
          </p:cNvSpPr>
          <p:nvPr>
            <p:ph type="sldNum" sz="quarter" idx="5"/>
          </p:nvPr>
        </p:nvSpPr>
        <p:spPr/>
        <p:txBody>
          <a:bodyPr wrap="square"/>
          <a:lstStyle/>
          <a:p>
            <a:pPr>
              <a:defRPr/>
            </a:pPr>
            <a:fld id="{573EEB78-BABB-4313-9A26-47CAC03B861A}" type="slidenum">
              <a:rPr lang="tr-TR"/>
              <a:pPr>
                <a:defRPr/>
              </a:pPr>
              <a:t>15</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Slayt Görüntüsü Yer Tutucusu"/>
          <p:cNvSpPr>
            <a:spLocks noGrp="1" noRot="1" noChangeAspect="1" noTextEdit="1"/>
          </p:cNvSpPr>
          <p:nvPr>
            <p:ph type="sldImg"/>
          </p:nvPr>
        </p:nvSpPr>
        <p:spPr>
          <a:xfrm>
            <a:off x="3249613" y="506413"/>
            <a:ext cx="3367087" cy="2525712"/>
          </a:xfrm>
          <a:ln/>
        </p:spPr>
      </p:sp>
      <p:sp>
        <p:nvSpPr>
          <p:cNvPr id="82947" name="2 Not Yer Tutucusu"/>
          <p:cNvSpPr>
            <a:spLocks noGrp="1"/>
          </p:cNvSpPr>
          <p:nvPr>
            <p:ph type="body" idx="1"/>
          </p:nvPr>
        </p:nvSpPr>
        <p:spPr>
          <a:xfrm>
            <a:off x="986171" y="3198946"/>
            <a:ext cx="7893972" cy="30321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endParaRPr lang="tr-TR" altLang="tr-TR" smtClean="0"/>
          </a:p>
        </p:txBody>
      </p:sp>
      <p:sp>
        <p:nvSpPr>
          <p:cNvPr id="62468" name="3 Slayt Numarası Yer Tutucusu"/>
          <p:cNvSpPr>
            <a:spLocks noGrp="1"/>
          </p:cNvSpPr>
          <p:nvPr>
            <p:ph type="sldNum" sz="quarter" idx="5"/>
          </p:nvPr>
        </p:nvSpPr>
        <p:spPr/>
        <p:txBody>
          <a:bodyPr wrap="square"/>
          <a:lstStyle/>
          <a:p>
            <a:pPr>
              <a:defRPr/>
            </a:pPr>
            <a:fld id="{1C9C9AA8-6943-4781-8F16-1D54255F75C5}" type="slidenum">
              <a:rPr lang="tr-TR"/>
              <a:pPr>
                <a:defRPr/>
              </a:pPr>
              <a:t>16</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1 Slayt Görüntüsü Yer Tutucusu"/>
          <p:cNvSpPr>
            <a:spLocks noGrp="1" noRot="1" noChangeAspect="1" noTextEdit="1"/>
          </p:cNvSpPr>
          <p:nvPr>
            <p:ph type="sldImg"/>
          </p:nvPr>
        </p:nvSpPr>
        <p:spPr>
          <a:xfrm>
            <a:off x="3249613" y="506413"/>
            <a:ext cx="3367087" cy="2525712"/>
          </a:xfrm>
          <a:ln/>
        </p:spPr>
      </p:sp>
      <p:sp>
        <p:nvSpPr>
          <p:cNvPr id="83971" name="2 Not Yer Tutucusu"/>
          <p:cNvSpPr>
            <a:spLocks noGrp="1"/>
          </p:cNvSpPr>
          <p:nvPr>
            <p:ph type="body" idx="1"/>
          </p:nvPr>
        </p:nvSpPr>
        <p:spPr>
          <a:xfrm>
            <a:off x="986171" y="3198946"/>
            <a:ext cx="7893972" cy="30321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r>
              <a:rPr lang="tr-TR" altLang="tr-TR" smtClean="0">
                <a:solidFill>
                  <a:srgbClr val="FF0000"/>
                </a:solidFill>
              </a:rPr>
              <a:t>Sözlü metin</a:t>
            </a:r>
            <a:r>
              <a:rPr lang="tr-TR" altLang="tr-TR" smtClean="0">
                <a:solidFill>
                  <a:schemeClr val="tx2"/>
                </a:solidFill>
              </a:rPr>
              <a:t>: </a:t>
            </a:r>
            <a:r>
              <a:rPr lang="tr-TR" altLang="tr-TR" smtClean="0">
                <a:solidFill>
                  <a:srgbClr val="FF0000"/>
                </a:solidFill>
              </a:rPr>
              <a:t>Yazılı biçimlerde, yalnızca kurumların çalışmalarında değil, aynı zamanda diğer belge ve yazımlarda, okullarda ve medyada, Türk dilinde tutarlı ve doğru bir AB terminolojisinin yaygın kullanımının sağlanması</a:t>
            </a:r>
          </a:p>
          <a:p>
            <a:endParaRPr lang="en-US" altLang="tr-TR" smtClean="0"/>
          </a:p>
        </p:txBody>
      </p:sp>
      <p:sp>
        <p:nvSpPr>
          <p:cNvPr id="63492" name="3 Slayt Numarası Yer Tutucusu"/>
          <p:cNvSpPr>
            <a:spLocks noGrp="1"/>
          </p:cNvSpPr>
          <p:nvPr>
            <p:ph type="sldNum" sz="quarter" idx="5"/>
          </p:nvPr>
        </p:nvSpPr>
        <p:spPr/>
        <p:txBody>
          <a:bodyPr wrap="square"/>
          <a:lstStyle/>
          <a:p>
            <a:pPr>
              <a:defRPr/>
            </a:pPr>
            <a:fld id="{53644097-2096-48D1-BC6D-962D9758A4F6}" type="slidenum">
              <a:rPr lang="tr-TR"/>
              <a:pPr>
                <a:defRPr/>
              </a:pPr>
              <a:t>17</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50179" name="2 Not Yer Tutucusu"/>
          <p:cNvSpPr>
            <a:spLocks noGrp="1"/>
          </p:cNvSpPr>
          <p:nvPr>
            <p:ph type="body" idx="1"/>
          </p:nvPr>
        </p:nvSpPr>
        <p:spPr bwMode="auto">
          <a:noFill/>
        </p:spPr>
        <p:txBody>
          <a:bodyPr/>
          <a:lstStyle/>
          <a:p>
            <a:endParaRPr lang="tr-TR" dirty="0" smtClean="0"/>
          </a:p>
        </p:txBody>
      </p:sp>
      <p:sp>
        <p:nvSpPr>
          <p:cNvPr id="3" name="Altbilgi Yer Tutucusu 2"/>
          <p:cNvSpPr>
            <a:spLocks noGrp="1"/>
          </p:cNvSpPr>
          <p:nvPr>
            <p:ph type="ftr" sz="quarter" idx="11"/>
          </p:nvPr>
        </p:nvSpPr>
        <p:spPr/>
        <p:txBody>
          <a:bodyPr/>
          <a:lstStyle/>
          <a:p>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50179" name="2 Not Yer Tutucusu"/>
          <p:cNvSpPr>
            <a:spLocks noGrp="1"/>
          </p:cNvSpPr>
          <p:nvPr>
            <p:ph type="body" idx="1"/>
          </p:nvPr>
        </p:nvSpPr>
        <p:spPr bwMode="auto">
          <a:noFill/>
        </p:spPr>
        <p:txBody>
          <a:bodyPr/>
          <a:lstStyle/>
          <a:p>
            <a:endParaRPr lang="tr-TR" dirty="0" smtClean="0"/>
          </a:p>
        </p:txBody>
      </p:sp>
      <p:sp>
        <p:nvSpPr>
          <p:cNvPr id="3" name="Altbilgi Yer Tutucusu 2"/>
          <p:cNvSpPr>
            <a:spLocks noGrp="1"/>
          </p:cNvSpPr>
          <p:nvPr>
            <p:ph type="ftr" sz="quarter" idx="11"/>
          </p:nvPr>
        </p:nvSpPr>
        <p:spPr/>
        <p:txBody>
          <a:bodyPr/>
          <a:lstStyle/>
          <a:p>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50179" name="2 Not Yer Tutucusu"/>
          <p:cNvSpPr>
            <a:spLocks noGrp="1"/>
          </p:cNvSpPr>
          <p:nvPr>
            <p:ph type="body" idx="1"/>
          </p:nvPr>
        </p:nvSpPr>
        <p:spPr bwMode="auto">
          <a:noFill/>
        </p:spPr>
        <p:txBody>
          <a:bodyPr/>
          <a:lstStyle/>
          <a:p>
            <a:endParaRPr lang="tr-TR" dirty="0" smtClean="0"/>
          </a:p>
        </p:txBody>
      </p:sp>
      <p:sp>
        <p:nvSpPr>
          <p:cNvPr id="3" name="Altbilgi Yer Tutucusu 2"/>
          <p:cNvSpPr>
            <a:spLocks noGrp="1"/>
          </p:cNvSpPr>
          <p:nvPr>
            <p:ph type="ftr" sz="quarter" idx="11"/>
          </p:nvPr>
        </p:nvSpPr>
        <p:spPr/>
        <p:txBody>
          <a:bodyPr/>
          <a:lstStyle/>
          <a:p>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50179" name="2 Not Yer Tutucusu"/>
          <p:cNvSpPr>
            <a:spLocks noGrp="1"/>
          </p:cNvSpPr>
          <p:nvPr>
            <p:ph type="body" idx="1"/>
          </p:nvPr>
        </p:nvSpPr>
        <p:spPr bwMode="auto">
          <a:noFill/>
        </p:spPr>
        <p:txBody>
          <a:bodyPr/>
          <a:lstStyle/>
          <a:p>
            <a:endParaRPr lang="tr-TR" dirty="0" smtClean="0"/>
          </a:p>
        </p:txBody>
      </p:sp>
      <p:sp>
        <p:nvSpPr>
          <p:cNvPr id="3" name="Altbilgi Yer Tutucusu 2"/>
          <p:cNvSpPr>
            <a:spLocks noGrp="1"/>
          </p:cNvSpPr>
          <p:nvPr>
            <p:ph type="ftr" sz="quarter" idx="11"/>
          </p:nvPr>
        </p:nvSpPr>
        <p:spPr/>
        <p:txBody>
          <a:bodyPr/>
          <a:lstStyle/>
          <a:p>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eaLnBrk="1" hangingPunct="1">
              <a:spcBef>
                <a:spcPct val="0"/>
              </a:spcBef>
            </a:pPr>
            <a:r>
              <a:rPr lang="tr-TR" altLang="tr-TR" smtClean="0"/>
              <a:t>ABGS kuruluşundan itibaren üç defa Başbakanlığa, iki defa ise Dışişleri Bakanlığı’na bağlanmıştır. ABGS 10 Ocak 2009 tarihinden itibaren Başbakanlığa bağlı olarak faaliyetlerini sürdürmektedir. </a:t>
            </a:r>
          </a:p>
          <a:p>
            <a:pPr eaLnBrk="1" hangingPunct="1">
              <a:spcBef>
                <a:spcPct val="0"/>
              </a:spcBef>
            </a:pPr>
            <a:endParaRPr lang="tr-TR" altLang="tr-TR" smtClean="0"/>
          </a:p>
        </p:txBody>
      </p:sp>
      <p:sp>
        <p:nvSpPr>
          <p:cNvPr id="26628" name="Slide Number Placeholder 3"/>
          <p:cNvSpPr>
            <a:spLocks noGrp="1"/>
          </p:cNvSpPr>
          <p:nvPr>
            <p:ph type="sldNum" sz="quarter" idx="5"/>
          </p:nvPr>
        </p:nvSpPr>
        <p:spPr/>
        <p:txBody>
          <a:bodyPr wrap="square"/>
          <a:lstStyle/>
          <a:p>
            <a:pPr>
              <a:defRPr/>
            </a:pPr>
            <a:fld id="{6443DABC-1572-4D5F-9793-56FAFCED65FA}" type="slidenum">
              <a:rPr lang="tr-TR" smtClean="0">
                <a:latin typeface="Arial" pitchFamily="34" charset="0"/>
              </a:rPr>
              <a:pPr>
                <a:defRPr/>
              </a:pPr>
              <a:t>3</a:t>
            </a:fld>
            <a:endParaRPr lang="tr-TR"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50179" name="2 Not Yer Tutucusu"/>
          <p:cNvSpPr>
            <a:spLocks noGrp="1"/>
          </p:cNvSpPr>
          <p:nvPr>
            <p:ph type="body" idx="1"/>
          </p:nvPr>
        </p:nvSpPr>
        <p:spPr bwMode="auto">
          <a:noFill/>
        </p:spPr>
        <p:txBody>
          <a:bodyPr/>
          <a:lstStyle/>
          <a:p>
            <a:endParaRPr lang="tr-TR" dirty="0" smtClean="0"/>
          </a:p>
        </p:txBody>
      </p:sp>
      <p:sp>
        <p:nvSpPr>
          <p:cNvPr id="3" name="Altbilgi Yer Tutucusu 2"/>
          <p:cNvSpPr>
            <a:spLocks noGrp="1"/>
          </p:cNvSpPr>
          <p:nvPr>
            <p:ph type="ftr" sz="quarter" idx="11"/>
          </p:nvPr>
        </p:nvSpPr>
        <p:spPr/>
        <p:txBody>
          <a:bodyPr/>
          <a:lstStyle/>
          <a:p>
            <a:endParaRPr 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eaLnBrk="1" hangingPunct="1">
              <a:spcBef>
                <a:spcPct val="0"/>
              </a:spcBef>
            </a:pPr>
            <a:r>
              <a:rPr lang="tr-TR" altLang="tr-TR" smtClean="0"/>
              <a:t>ABGS kuruluşundan itibaren üç defa Başbakanlığa, iki defa ise Dışişleri Bakanlığı’na bağlanmıştır. ABGS 10 Ocak 2009 tarihinden itibaren Başbakanlığa bağlı olarak faaliyetlerini sürdürmektedir. </a:t>
            </a:r>
          </a:p>
          <a:p>
            <a:pPr eaLnBrk="1" hangingPunct="1">
              <a:spcBef>
                <a:spcPct val="0"/>
              </a:spcBef>
            </a:pPr>
            <a:endParaRPr lang="tr-TR" altLang="tr-TR" smtClean="0"/>
          </a:p>
        </p:txBody>
      </p:sp>
      <p:sp>
        <p:nvSpPr>
          <p:cNvPr id="26628" name="Slide Number Placeholder 3"/>
          <p:cNvSpPr>
            <a:spLocks noGrp="1"/>
          </p:cNvSpPr>
          <p:nvPr>
            <p:ph type="sldNum" sz="quarter" idx="5"/>
          </p:nvPr>
        </p:nvSpPr>
        <p:spPr/>
        <p:txBody>
          <a:bodyPr wrap="square"/>
          <a:lstStyle/>
          <a:p>
            <a:pPr>
              <a:defRPr/>
            </a:pPr>
            <a:fld id="{5246770B-DE65-47D3-A43E-D7E5D4A3C6E2}" type="slidenum">
              <a:rPr lang="tr-TR" smtClean="0">
                <a:latin typeface="Arial" pitchFamily="34" charset="0"/>
              </a:rPr>
              <a:pPr>
                <a:defRPr/>
              </a:pPr>
              <a:t>23</a:t>
            </a:fld>
            <a:endParaRPr lang="tr-T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eaLnBrk="1" hangingPunct="1">
              <a:spcBef>
                <a:spcPct val="0"/>
              </a:spcBef>
            </a:pPr>
            <a:r>
              <a:rPr lang="tr-TR" altLang="tr-TR" smtClean="0"/>
              <a:t>ABGS kuruluşundan itibaren üç defa Başbakanlığa, iki defa ise Dışişleri Bakanlığı’na bağlanmıştır. ABGS 10 Ocak 2009 tarihinden itibaren Başbakanlığa bağlı olarak faaliyetlerini sürdürmektedir. </a:t>
            </a:r>
          </a:p>
          <a:p>
            <a:pPr eaLnBrk="1" hangingPunct="1">
              <a:spcBef>
                <a:spcPct val="0"/>
              </a:spcBef>
            </a:pPr>
            <a:endParaRPr lang="tr-TR" altLang="tr-TR" smtClean="0"/>
          </a:p>
        </p:txBody>
      </p:sp>
      <p:sp>
        <p:nvSpPr>
          <p:cNvPr id="26628" name="Slide Number Placeholder 3"/>
          <p:cNvSpPr>
            <a:spLocks noGrp="1"/>
          </p:cNvSpPr>
          <p:nvPr>
            <p:ph type="sldNum" sz="quarter" idx="5"/>
          </p:nvPr>
        </p:nvSpPr>
        <p:spPr/>
        <p:txBody>
          <a:bodyPr wrap="square"/>
          <a:lstStyle/>
          <a:p>
            <a:pPr>
              <a:defRPr/>
            </a:pPr>
            <a:fld id="{0D1C6F34-DCBE-4867-A93B-B23B1DC31FD7}" type="slidenum">
              <a:rPr lang="tr-TR" smtClean="0">
                <a:latin typeface="Arial" pitchFamily="34" charset="0"/>
              </a:rPr>
              <a:pPr>
                <a:defRPr/>
              </a:pPr>
              <a:t>4</a:t>
            </a:fld>
            <a:endParaRPr lang="tr-T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eaLnBrk="1" hangingPunct="1">
              <a:spcBef>
                <a:spcPct val="0"/>
              </a:spcBef>
            </a:pPr>
            <a:r>
              <a:rPr lang="tr-TR" altLang="tr-TR" smtClean="0"/>
              <a:t>ABGS kuruluşundan itibaren üç defa Başbakanlığa, iki defa ise Dışişleri Bakanlığı’na bağlanmıştır. ABGS 10 Ocak 2009 tarihinden itibaren Başbakanlığa bağlı olarak faaliyetlerini sürdürmektedir. </a:t>
            </a:r>
          </a:p>
          <a:p>
            <a:pPr eaLnBrk="1" hangingPunct="1">
              <a:spcBef>
                <a:spcPct val="0"/>
              </a:spcBef>
            </a:pPr>
            <a:endParaRPr lang="tr-TR" altLang="tr-TR" smtClean="0"/>
          </a:p>
        </p:txBody>
      </p:sp>
      <p:sp>
        <p:nvSpPr>
          <p:cNvPr id="26628" name="Slide Number Placeholder 3"/>
          <p:cNvSpPr>
            <a:spLocks noGrp="1"/>
          </p:cNvSpPr>
          <p:nvPr>
            <p:ph type="sldNum" sz="quarter" idx="5"/>
          </p:nvPr>
        </p:nvSpPr>
        <p:spPr/>
        <p:txBody>
          <a:bodyPr wrap="square"/>
          <a:lstStyle/>
          <a:p>
            <a:pPr>
              <a:defRPr/>
            </a:pPr>
            <a:fld id="{29741BF7-D054-4E39-AE91-876962936C3D}" type="slidenum">
              <a:rPr lang="tr-TR" smtClean="0">
                <a:latin typeface="Arial" pitchFamily="34" charset="0"/>
              </a:rPr>
              <a:pPr>
                <a:defRPr/>
              </a:pPr>
              <a:t>6</a:t>
            </a:fld>
            <a:endParaRPr lang="tr-T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50179" name="2 Not Yer Tutucusu"/>
          <p:cNvSpPr>
            <a:spLocks noGrp="1"/>
          </p:cNvSpPr>
          <p:nvPr>
            <p:ph type="body" idx="1"/>
          </p:nvPr>
        </p:nvSpPr>
        <p:spPr bwMode="auto">
          <a:noFill/>
        </p:spPr>
        <p:txBody>
          <a:bodyPr/>
          <a:lstStyle/>
          <a:p>
            <a:endParaRPr lang="tr-TR" dirty="0" smtClean="0"/>
          </a:p>
        </p:txBody>
      </p:sp>
      <p:sp>
        <p:nvSpPr>
          <p:cNvPr id="3" name="Altbilgi Yer Tutucusu 2"/>
          <p:cNvSpPr>
            <a:spLocks noGrp="1"/>
          </p:cNvSpPr>
          <p:nvPr>
            <p:ph type="ftr" sz="quarter" idx="11"/>
          </p:nvPr>
        </p:nvSpPr>
        <p:spPr/>
        <p:txBody>
          <a:bodyPr/>
          <a:lstStyle/>
          <a:p>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50179" name="2 Not Yer Tutucusu"/>
          <p:cNvSpPr>
            <a:spLocks noGrp="1"/>
          </p:cNvSpPr>
          <p:nvPr>
            <p:ph type="body" idx="1"/>
          </p:nvPr>
        </p:nvSpPr>
        <p:spPr bwMode="auto">
          <a:noFill/>
        </p:spPr>
        <p:txBody>
          <a:bodyPr/>
          <a:lstStyle/>
          <a:p>
            <a:endParaRPr lang="tr-TR" dirty="0" smtClean="0"/>
          </a:p>
        </p:txBody>
      </p:sp>
      <p:sp>
        <p:nvSpPr>
          <p:cNvPr id="3" name="Altbilgi Yer Tutucusu 2"/>
          <p:cNvSpPr>
            <a:spLocks noGrp="1"/>
          </p:cNvSpPr>
          <p:nvPr>
            <p:ph type="ftr" sz="quarter" idx="11"/>
          </p:nvPr>
        </p:nvSpPr>
        <p:spPr/>
        <p:txBody>
          <a:bodyPr/>
          <a:lstStyle/>
          <a:p>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eaLnBrk="1" hangingPunct="1">
              <a:spcBef>
                <a:spcPct val="0"/>
              </a:spcBef>
            </a:pPr>
            <a:r>
              <a:rPr lang="tr-TR" altLang="tr-TR" smtClean="0"/>
              <a:t>ABGS kuruluşundan itibaren üç defa Başbakanlığa, iki defa ise Dışişleri Bakanlığı’na bağlanmıştır. ABGS 10 Ocak 2009 tarihinden itibaren Başbakanlığa bağlı olarak faaliyetlerini sürdürmektedir. </a:t>
            </a:r>
          </a:p>
          <a:p>
            <a:pPr eaLnBrk="1" hangingPunct="1">
              <a:spcBef>
                <a:spcPct val="0"/>
              </a:spcBef>
            </a:pPr>
            <a:endParaRPr lang="tr-TR" altLang="tr-TR" smtClean="0"/>
          </a:p>
        </p:txBody>
      </p:sp>
      <p:sp>
        <p:nvSpPr>
          <p:cNvPr id="26628" name="Slide Number Placeholder 3"/>
          <p:cNvSpPr>
            <a:spLocks noGrp="1"/>
          </p:cNvSpPr>
          <p:nvPr>
            <p:ph type="sldNum" sz="quarter" idx="5"/>
          </p:nvPr>
        </p:nvSpPr>
        <p:spPr/>
        <p:txBody>
          <a:bodyPr wrap="square"/>
          <a:lstStyle/>
          <a:p>
            <a:pPr>
              <a:defRPr/>
            </a:pPr>
            <a:fld id="{50CCC4A2-EE44-4AC2-ABFA-94FEA07E01E7}" type="slidenum">
              <a:rPr lang="tr-TR" smtClean="0">
                <a:latin typeface="Arial" pitchFamily="34" charset="0"/>
              </a:rPr>
              <a:pPr>
                <a:defRPr/>
              </a:pPr>
              <a:t>9</a:t>
            </a:fld>
            <a:endParaRPr lang="tr-TR"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eaLnBrk="1" hangingPunct="1">
              <a:spcBef>
                <a:spcPct val="0"/>
              </a:spcBef>
            </a:pPr>
            <a:r>
              <a:rPr lang="tr-TR" altLang="tr-TR" smtClean="0"/>
              <a:t>ABGS kuruluşundan itibaren üç defa Başbakanlığa, iki defa ise Dışişleri Bakanlığı’na bağlanmıştır. ABGS 10 Ocak 2009 tarihinden itibaren Başbakanlığa bağlı olarak faaliyetlerini sürdürmektedir. </a:t>
            </a:r>
          </a:p>
          <a:p>
            <a:pPr eaLnBrk="1" hangingPunct="1">
              <a:spcBef>
                <a:spcPct val="0"/>
              </a:spcBef>
            </a:pPr>
            <a:endParaRPr lang="tr-TR" altLang="tr-TR" smtClean="0"/>
          </a:p>
        </p:txBody>
      </p:sp>
      <p:sp>
        <p:nvSpPr>
          <p:cNvPr id="26628" name="Slide Number Placeholder 3"/>
          <p:cNvSpPr>
            <a:spLocks noGrp="1"/>
          </p:cNvSpPr>
          <p:nvPr>
            <p:ph type="sldNum" sz="quarter" idx="5"/>
          </p:nvPr>
        </p:nvSpPr>
        <p:spPr/>
        <p:txBody>
          <a:bodyPr wrap="square"/>
          <a:lstStyle/>
          <a:p>
            <a:pPr>
              <a:defRPr/>
            </a:pPr>
            <a:fld id="{D503CDD2-72BD-4D42-848C-E4741CE1CB19}" type="slidenum">
              <a:rPr lang="tr-TR" smtClean="0">
                <a:latin typeface="Arial" pitchFamily="34" charset="0"/>
              </a:rPr>
              <a:pPr>
                <a:defRPr/>
              </a:pPr>
              <a:t>10</a:t>
            </a:fld>
            <a:endParaRPr lang="tr-TR"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 Slayt Görüntüsü Yer Tutucusu"/>
          <p:cNvSpPr>
            <a:spLocks noGrp="1" noRot="1" noChangeAspect="1" noTextEdit="1"/>
          </p:cNvSpPr>
          <p:nvPr>
            <p:ph type="sldImg"/>
          </p:nvPr>
        </p:nvSpPr>
        <p:spPr>
          <a:xfrm>
            <a:off x="3249613" y="506413"/>
            <a:ext cx="3367087" cy="2525712"/>
          </a:xfrm>
          <a:ln/>
        </p:spPr>
      </p:sp>
      <p:sp>
        <p:nvSpPr>
          <p:cNvPr id="76803" name="2 Not Yer Tutucusu"/>
          <p:cNvSpPr>
            <a:spLocks noGrp="1"/>
          </p:cNvSpPr>
          <p:nvPr>
            <p:ph type="body" idx="1"/>
          </p:nvPr>
        </p:nvSpPr>
        <p:spPr>
          <a:xfrm>
            <a:off x="986171" y="3198946"/>
            <a:ext cx="7893972" cy="30321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r>
              <a:rPr lang="tr-TR" altLang="tr-TR" smtClean="0"/>
              <a:t>Internet sayfamızdan Kurucu Antlaşmaların Türkçesine erişmek mümkündür. Antlaşmalar AB’nin temel mevzuatı sayıldığı için, bu çeviride kullanılan terminolojinin benimsenmesi terminoloji birliğinin sağlanması bakımından önemlidir. Yazılı çevirmenlerin yanısıra sözlü çevirmenler için de yararlanılacak önemli bir kaynak olduğunu düşünüyoruz. </a:t>
            </a:r>
            <a:endParaRPr lang="en-US" altLang="tr-TR" smtClean="0"/>
          </a:p>
        </p:txBody>
      </p:sp>
      <p:sp>
        <p:nvSpPr>
          <p:cNvPr id="55300" name="3 Slayt Numarası Yer Tutucusu"/>
          <p:cNvSpPr>
            <a:spLocks noGrp="1"/>
          </p:cNvSpPr>
          <p:nvPr>
            <p:ph type="sldNum" sz="quarter" idx="5"/>
          </p:nvPr>
        </p:nvSpPr>
        <p:spPr/>
        <p:txBody>
          <a:bodyPr wrap="square"/>
          <a:lstStyle/>
          <a:p>
            <a:pPr>
              <a:defRPr/>
            </a:pPr>
            <a:fld id="{335E18A5-6C98-4CC1-9633-A1F5E95B13BA}" type="slidenum">
              <a:rPr lang="tr-TR">
                <a:solidFill>
                  <a:srgbClr val="000000"/>
                </a:solidFill>
              </a:rPr>
              <a:pPr>
                <a:defRPr/>
              </a:pPr>
              <a:t>11</a:t>
            </a:fld>
            <a:endParaRPr lang="tr-TR">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BAB93DA-4B65-4C39-9610-F3AB7AB35E39}" type="slidenum">
              <a:rPr lang="en-US" smtClean="0"/>
              <a:pPr/>
              <a:t>‹#›</a:t>
            </a:fld>
            <a:endParaRPr lang="en-US"/>
          </a:p>
        </p:txBody>
      </p:sp>
    </p:spTree>
    <p:extLst>
      <p:ext uri="{BB962C8B-B14F-4D97-AF65-F5344CB8AC3E}">
        <p14:creationId xmlns:p14="http://schemas.microsoft.com/office/powerpoint/2010/main" val="2647496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BAB93DA-4B65-4C39-9610-F3AB7AB35E39}" type="slidenum">
              <a:rPr lang="en-US" smtClean="0"/>
              <a:pPr/>
              <a:t>‹#›</a:t>
            </a:fld>
            <a:endParaRPr lang="en-US"/>
          </a:p>
        </p:txBody>
      </p:sp>
    </p:spTree>
    <p:extLst>
      <p:ext uri="{BB962C8B-B14F-4D97-AF65-F5344CB8AC3E}">
        <p14:creationId xmlns:p14="http://schemas.microsoft.com/office/powerpoint/2010/main" val="232176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BAB93DA-4B65-4C39-9610-F3AB7AB35E39}" type="slidenum">
              <a:rPr lang="en-US" smtClean="0"/>
              <a:pPr/>
              <a:t>‹#›</a:t>
            </a:fld>
            <a:endParaRPr lang="en-US"/>
          </a:p>
        </p:txBody>
      </p:sp>
    </p:spTree>
    <p:extLst>
      <p:ext uri="{BB962C8B-B14F-4D97-AF65-F5344CB8AC3E}">
        <p14:creationId xmlns:p14="http://schemas.microsoft.com/office/powerpoint/2010/main" val="1708454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BAB93DA-4B65-4C39-9610-F3AB7AB35E39}" type="slidenum">
              <a:rPr lang="en-US" smtClean="0"/>
              <a:pPr/>
              <a:t>‹#›</a:t>
            </a:fld>
            <a:endParaRPr lang="en-US"/>
          </a:p>
        </p:txBody>
      </p:sp>
    </p:spTree>
    <p:extLst>
      <p:ext uri="{BB962C8B-B14F-4D97-AF65-F5344CB8AC3E}">
        <p14:creationId xmlns:p14="http://schemas.microsoft.com/office/powerpoint/2010/main" val="403859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BAB93DA-4B65-4C39-9610-F3AB7AB35E39}" type="slidenum">
              <a:rPr lang="en-US" smtClean="0"/>
              <a:pPr/>
              <a:t>‹#›</a:t>
            </a:fld>
            <a:endParaRPr lang="en-US"/>
          </a:p>
        </p:txBody>
      </p:sp>
    </p:spTree>
    <p:extLst>
      <p:ext uri="{BB962C8B-B14F-4D97-AF65-F5344CB8AC3E}">
        <p14:creationId xmlns:p14="http://schemas.microsoft.com/office/powerpoint/2010/main" val="471629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6BAB93DA-4B65-4C39-9610-F3AB7AB35E39}" type="slidenum">
              <a:rPr lang="en-US" smtClean="0"/>
              <a:pPr/>
              <a:t>‹#›</a:t>
            </a:fld>
            <a:endParaRPr lang="en-US"/>
          </a:p>
        </p:txBody>
      </p:sp>
    </p:spTree>
    <p:extLst>
      <p:ext uri="{BB962C8B-B14F-4D97-AF65-F5344CB8AC3E}">
        <p14:creationId xmlns:p14="http://schemas.microsoft.com/office/powerpoint/2010/main" val="2974350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6BAB93DA-4B65-4C39-9610-F3AB7AB35E39}" type="slidenum">
              <a:rPr lang="en-US" smtClean="0"/>
              <a:pPr/>
              <a:t>‹#›</a:t>
            </a:fld>
            <a:endParaRPr lang="en-US"/>
          </a:p>
        </p:txBody>
      </p:sp>
    </p:spTree>
    <p:extLst>
      <p:ext uri="{BB962C8B-B14F-4D97-AF65-F5344CB8AC3E}">
        <p14:creationId xmlns:p14="http://schemas.microsoft.com/office/powerpoint/2010/main" val="3442678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6BAB93DA-4B65-4C39-9610-F3AB7AB35E39}" type="slidenum">
              <a:rPr lang="en-US" smtClean="0"/>
              <a:pPr/>
              <a:t>‹#›</a:t>
            </a:fld>
            <a:endParaRPr lang="en-US"/>
          </a:p>
        </p:txBody>
      </p:sp>
    </p:spTree>
    <p:extLst>
      <p:ext uri="{BB962C8B-B14F-4D97-AF65-F5344CB8AC3E}">
        <p14:creationId xmlns:p14="http://schemas.microsoft.com/office/powerpoint/2010/main" val="3028123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6BAB93DA-4B65-4C39-9610-F3AB7AB35E39}" type="slidenum">
              <a:rPr lang="en-US" smtClean="0"/>
              <a:pPr/>
              <a:t>‹#›</a:t>
            </a:fld>
            <a:endParaRPr lang="en-US"/>
          </a:p>
        </p:txBody>
      </p:sp>
    </p:spTree>
    <p:extLst>
      <p:ext uri="{BB962C8B-B14F-4D97-AF65-F5344CB8AC3E}">
        <p14:creationId xmlns:p14="http://schemas.microsoft.com/office/powerpoint/2010/main" val="3590694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6BAB93DA-4B65-4C39-9610-F3AB7AB35E39}" type="slidenum">
              <a:rPr lang="en-US" smtClean="0"/>
              <a:pPr/>
              <a:t>‹#›</a:t>
            </a:fld>
            <a:endParaRPr lang="en-US"/>
          </a:p>
        </p:txBody>
      </p:sp>
    </p:spTree>
    <p:extLst>
      <p:ext uri="{BB962C8B-B14F-4D97-AF65-F5344CB8AC3E}">
        <p14:creationId xmlns:p14="http://schemas.microsoft.com/office/powerpoint/2010/main" val="4203070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6BAB93DA-4B65-4C39-9610-F3AB7AB35E39}" type="slidenum">
              <a:rPr lang="en-US" smtClean="0"/>
              <a:pPr/>
              <a:t>‹#›</a:t>
            </a:fld>
            <a:endParaRPr lang="en-US"/>
          </a:p>
        </p:txBody>
      </p:sp>
    </p:spTree>
    <p:extLst>
      <p:ext uri="{BB962C8B-B14F-4D97-AF65-F5344CB8AC3E}">
        <p14:creationId xmlns:p14="http://schemas.microsoft.com/office/powerpoint/2010/main" val="3107418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B93DA-4B65-4C39-9610-F3AB7AB35E39}" type="slidenum">
              <a:rPr lang="en-US" smtClean="0"/>
              <a:pPr/>
              <a:t>‹#›</a:t>
            </a:fld>
            <a:endParaRPr lang="en-US"/>
          </a:p>
        </p:txBody>
      </p:sp>
    </p:spTree>
    <p:extLst>
      <p:ext uri="{BB962C8B-B14F-4D97-AF65-F5344CB8AC3E}">
        <p14:creationId xmlns:p14="http://schemas.microsoft.com/office/powerpoint/2010/main" val="147263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8"/>
          <p:cNvPicPr>
            <a:picLocks noChangeAspect="1" noChangeArrowheads="1"/>
          </p:cNvPicPr>
          <p:nvPr/>
        </p:nvPicPr>
        <p:blipFill>
          <a:blip r:embed="rId3" cstate="print"/>
          <a:srcRect/>
          <a:stretch>
            <a:fillRect/>
          </a:stretch>
        </p:blipFill>
        <p:spPr bwMode="auto">
          <a:xfrm>
            <a:off x="0" y="6381750"/>
            <a:ext cx="9144000" cy="71438"/>
          </a:xfrm>
          <a:prstGeom prst="rect">
            <a:avLst/>
          </a:prstGeom>
          <a:noFill/>
          <a:ln w="9525">
            <a:noFill/>
            <a:miter lim="800000"/>
            <a:headEnd/>
            <a:tailEnd/>
          </a:ln>
        </p:spPr>
      </p:pic>
      <p:pic>
        <p:nvPicPr>
          <p:cNvPr id="2051" name="Picture 9"/>
          <p:cNvPicPr>
            <a:picLocks noChangeAspect="1" noChangeArrowheads="1"/>
          </p:cNvPicPr>
          <p:nvPr/>
        </p:nvPicPr>
        <p:blipFill>
          <a:blip r:embed="rId3" cstate="print"/>
          <a:srcRect/>
          <a:stretch>
            <a:fillRect/>
          </a:stretch>
        </p:blipFill>
        <p:spPr bwMode="auto">
          <a:xfrm>
            <a:off x="0" y="1196975"/>
            <a:ext cx="9144000" cy="71438"/>
          </a:xfrm>
          <a:prstGeom prst="rect">
            <a:avLst/>
          </a:prstGeom>
          <a:noFill/>
          <a:ln w="9525">
            <a:noFill/>
            <a:miter lim="800000"/>
            <a:headEnd/>
            <a:tailEnd/>
          </a:ln>
        </p:spPr>
      </p:pic>
      <p:sp>
        <p:nvSpPr>
          <p:cNvPr id="2052" name="Rectangle 11"/>
          <p:cNvSpPr>
            <a:spLocks noChangeArrowheads="1"/>
          </p:cNvSpPr>
          <p:nvPr/>
        </p:nvSpPr>
        <p:spPr bwMode="auto">
          <a:xfrm>
            <a:off x="8820150" y="6524625"/>
            <a:ext cx="215900" cy="217488"/>
          </a:xfrm>
          <a:prstGeom prst="rect">
            <a:avLst/>
          </a:prstGeom>
          <a:noFill/>
          <a:ln w="9525">
            <a:noFill/>
            <a:miter lim="800000"/>
            <a:headEnd/>
            <a:tailEnd/>
          </a:ln>
        </p:spPr>
        <p:txBody>
          <a:bodyPr wrap="none" anchor="ctr"/>
          <a:lstStyle/>
          <a:p>
            <a:pPr algn="ctr"/>
            <a:endParaRPr lang="tr-TR" sz="1200" b="1" dirty="0">
              <a:solidFill>
                <a:schemeClr val="accent2"/>
              </a:solidFill>
              <a:latin typeface="Georgia" pitchFamily="18" charset="0"/>
            </a:endParaRPr>
          </a:p>
        </p:txBody>
      </p:sp>
      <p:pic>
        <p:nvPicPr>
          <p:cNvPr id="2053" name="Picture 12" descr="yildizlar"/>
          <p:cNvPicPr>
            <a:picLocks noChangeAspect="1" noChangeArrowheads="1"/>
          </p:cNvPicPr>
          <p:nvPr/>
        </p:nvPicPr>
        <p:blipFill>
          <a:blip r:embed="rId4" cstate="print">
            <a:lum contrast="10000"/>
          </a:blip>
          <a:srcRect/>
          <a:stretch>
            <a:fillRect/>
          </a:stretch>
        </p:blipFill>
        <p:spPr bwMode="auto">
          <a:xfrm>
            <a:off x="188103" y="1291431"/>
            <a:ext cx="8931275" cy="4995862"/>
          </a:xfrm>
          <a:prstGeom prst="rect">
            <a:avLst/>
          </a:prstGeom>
          <a:noFill/>
          <a:ln w="9525">
            <a:noFill/>
            <a:miter lim="800000"/>
            <a:headEnd/>
            <a:tailEnd/>
          </a:ln>
        </p:spPr>
      </p:pic>
      <p:sp>
        <p:nvSpPr>
          <p:cNvPr id="2054"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p:spPr>
        <p:txBody>
          <a:bodyPr wrap="none" anchor="ctr"/>
          <a:lstStyle/>
          <a:p>
            <a:endParaRPr lang="en-US" dirty="0"/>
          </a:p>
        </p:txBody>
      </p:sp>
      <p:sp>
        <p:nvSpPr>
          <p:cNvPr id="2057" name="Title 12"/>
          <p:cNvSpPr>
            <a:spLocks noGrp="1"/>
          </p:cNvSpPr>
          <p:nvPr>
            <p:ph type="ctrTitle"/>
          </p:nvPr>
        </p:nvSpPr>
        <p:spPr>
          <a:xfrm>
            <a:off x="179512" y="1412875"/>
            <a:ext cx="8712968" cy="3960341"/>
          </a:xfrm>
        </p:spPr>
        <p:txBody>
          <a:bodyPr/>
          <a:lstStyle/>
          <a:p>
            <a:pPr eaLnBrk="1" hangingPunct="1"/>
            <a:r>
              <a:rPr lang="tr-TR" sz="2400" b="1" dirty="0" smtClean="0">
                <a:latin typeface="Arial" pitchFamily="34" charset="0"/>
                <a:cs typeface="Arial" pitchFamily="34" charset="0"/>
              </a:rPr>
              <a:t>T.C. </a:t>
            </a:r>
            <a:br>
              <a:rPr lang="tr-TR" sz="2400" b="1" dirty="0" smtClean="0">
                <a:latin typeface="Arial" pitchFamily="34" charset="0"/>
                <a:cs typeface="Arial" pitchFamily="34" charset="0"/>
              </a:rPr>
            </a:br>
            <a:r>
              <a:rPr lang="tr-TR" sz="2400" b="1" dirty="0" smtClean="0">
                <a:latin typeface="Arial" pitchFamily="34" charset="0"/>
                <a:cs typeface="Arial" pitchFamily="34" charset="0"/>
              </a:rPr>
              <a:t>AVRUPA BİRLİĞİ BAKANLIĞI</a:t>
            </a:r>
            <a:br>
              <a:rPr lang="tr-TR" sz="2400" b="1" dirty="0" smtClean="0">
                <a:latin typeface="Arial" pitchFamily="34" charset="0"/>
                <a:cs typeface="Arial" pitchFamily="34" charset="0"/>
              </a:rPr>
            </a:br>
            <a:r>
              <a:rPr lang="tr-TR" sz="2400" b="1" dirty="0" smtClean="0">
                <a:latin typeface="Arial" pitchFamily="34" charset="0"/>
                <a:cs typeface="Arial" pitchFamily="34" charset="0"/>
              </a:rPr>
              <a:t>ÇEVİRİ EŞGÜDÜM BAŞKANLIĞI</a:t>
            </a:r>
            <a:br>
              <a:rPr lang="tr-TR" sz="2400" b="1" dirty="0" smtClean="0">
                <a:latin typeface="Arial" pitchFamily="34" charset="0"/>
                <a:cs typeface="Arial" pitchFamily="34" charset="0"/>
              </a:rPr>
            </a:br>
            <a:endParaRPr lang="en-GB" sz="2400" b="1" noProof="0" dirty="0" smtClean="0">
              <a:latin typeface="Arial" pitchFamily="34" charset="0"/>
              <a:cs typeface="Arial" pitchFamily="34" charset="0"/>
            </a:endParaRPr>
          </a:p>
        </p:txBody>
      </p:sp>
      <p:sp>
        <p:nvSpPr>
          <p:cNvPr id="2058" name="Subtitle 13"/>
          <p:cNvSpPr>
            <a:spLocks noGrp="1"/>
          </p:cNvSpPr>
          <p:nvPr>
            <p:ph type="subTitle" idx="1"/>
          </p:nvPr>
        </p:nvSpPr>
        <p:spPr>
          <a:xfrm>
            <a:off x="1403350" y="5445125"/>
            <a:ext cx="6400800" cy="554038"/>
          </a:xfrm>
        </p:spPr>
        <p:txBody>
          <a:bodyPr/>
          <a:lstStyle/>
          <a:p>
            <a:pPr eaLnBrk="1" hangingPunct="1">
              <a:defRPr/>
            </a:pPr>
            <a:r>
              <a:rPr lang="tr-TR" sz="2400" noProof="0" dirty="0" smtClean="0">
                <a:solidFill>
                  <a:srgbClr val="C00000"/>
                </a:solidFill>
                <a:effectLst>
                  <a:outerShdw blurRad="38100" dist="38100" dir="2700000" algn="tl">
                    <a:srgbClr val="000000">
                      <a:alpha val="43137"/>
                    </a:srgbClr>
                  </a:outerShdw>
                </a:effectLst>
                <a:latin typeface="+mj-lt"/>
              </a:rPr>
              <a:t>26 Aralık 2013</a:t>
            </a:r>
            <a:endParaRPr lang="tr-TR" sz="2400" noProof="0" dirty="0" smtClean="0">
              <a:solidFill>
                <a:srgbClr val="C00000"/>
              </a:solidFill>
              <a:effectLst>
                <a:outerShdw blurRad="38100" dist="38100" dir="2700000" algn="tl">
                  <a:srgbClr val="000000">
                    <a:alpha val="43137"/>
                  </a:srgbClr>
                </a:outerShdw>
              </a:effectLst>
              <a:latin typeface="+mj-lt"/>
            </a:endParaRPr>
          </a:p>
          <a:p>
            <a:pPr eaLnBrk="1" hangingPunct="1">
              <a:defRPr/>
            </a:pPr>
            <a:endParaRPr lang="en-GB" sz="2400" noProof="0" dirty="0" smtClean="0">
              <a:solidFill>
                <a:srgbClr val="C00000"/>
              </a:solidFill>
              <a:effectLst>
                <a:outerShdw blurRad="38100" dist="38100" dir="2700000" algn="tl">
                  <a:srgbClr val="000000">
                    <a:alpha val="43137"/>
                  </a:srgbClr>
                </a:outerShdw>
              </a:effectLst>
              <a:latin typeface="+mj-lt"/>
            </a:endParaRPr>
          </a:p>
        </p:txBody>
      </p:sp>
      <p:sp>
        <p:nvSpPr>
          <p:cNvPr id="12" name="Rectangle 11"/>
          <p:cNvSpPr/>
          <p:nvPr/>
        </p:nvSpPr>
        <p:spPr>
          <a:xfrm>
            <a:off x="1619672" y="3853497"/>
            <a:ext cx="5976664" cy="523220"/>
          </a:xfrm>
          <a:prstGeom prst="rect">
            <a:avLst/>
          </a:prstGeom>
        </p:spPr>
        <p:txBody>
          <a:bodyPr wrap="square">
            <a:spAutoFit/>
          </a:bodyPr>
          <a:lstStyle/>
          <a:p>
            <a:pPr algn="ctr"/>
            <a:endParaRPr lang="tr-TR" sz="2800" dirty="0"/>
          </a:p>
        </p:txBody>
      </p:sp>
      <p:pic>
        <p:nvPicPr>
          <p:cNvPr id="13" name="Picture 13" descr="C:\Users\Ozgur\Desktop\Logo Sunum.jpg"/>
          <p:cNvPicPr>
            <a:picLocks noChangeAspect="1" noChangeArrowheads="1"/>
          </p:cNvPicPr>
          <p:nvPr/>
        </p:nvPicPr>
        <p:blipFill>
          <a:blip r:embed="rId5" cstate="print"/>
          <a:srcRect/>
          <a:stretch>
            <a:fillRect/>
          </a:stretch>
        </p:blipFill>
        <p:spPr bwMode="auto">
          <a:xfrm>
            <a:off x="179512" y="44624"/>
            <a:ext cx="1259632" cy="1112749"/>
          </a:xfrm>
          <a:prstGeom prst="rect">
            <a:avLst/>
          </a:prstGeom>
          <a:noFill/>
        </p:spPr>
      </p:pic>
      <p:sp>
        <p:nvSpPr>
          <p:cNvPr id="4" name="Metin kutusu 3"/>
          <p:cNvSpPr txBox="1"/>
          <p:nvPr/>
        </p:nvSpPr>
        <p:spPr>
          <a:xfrm>
            <a:off x="1619672" y="260648"/>
            <a:ext cx="7056784" cy="954107"/>
          </a:xfrm>
          <a:prstGeom prst="rect">
            <a:avLst/>
          </a:prstGeom>
          <a:noFill/>
        </p:spPr>
        <p:txBody>
          <a:bodyPr wrap="square" rtlCol="0">
            <a:spAutoFit/>
          </a:bodyPr>
          <a:lstStyle/>
          <a:p>
            <a:pPr algn="ctr"/>
            <a:r>
              <a:rPr lang="tr-TR" sz="2800" b="1" dirty="0" smtClean="0">
                <a:solidFill>
                  <a:srgbClr val="000099"/>
                </a:solidFill>
                <a:effectLst>
                  <a:outerShdw blurRad="38100" dist="38100" dir="2700000" algn="tl">
                    <a:srgbClr val="000000">
                      <a:alpha val="43137"/>
                    </a:srgbClr>
                  </a:outerShdw>
                </a:effectLst>
              </a:rPr>
              <a:t>T.C AVRUPA BİRLİĞİ BAKANLIĞI</a:t>
            </a:r>
          </a:p>
          <a:p>
            <a:pPr algn="ctr"/>
            <a:r>
              <a:rPr lang="tr-TR" sz="2800" b="1" dirty="0" smtClean="0">
                <a:solidFill>
                  <a:srgbClr val="000099"/>
                </a:solidFill>
                <a:effectLst>
                  <a:outerShdw blurRad="38100" dist="38100" dir="2700000" algn="tl">
                    <a:srgbClr val="000000">
                      <a:alpha val="43137"/>
                    </a:srgbClr>
                  </a:outerShdw>
                </a:effectLst>
              </a:rPr>
              <a:t>Çeviri Eşgüdüm Başkanlığı</a:t>
            </a:r>
            <a:endParaRPr lang="en-GB" sz="2800" b="1" dirty="0">
              <a:solidFill>
                <a:srgbClr val="000099"/>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85938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5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0"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F1F7093A-E092-4040-B76A-A3C069402A6B}" type="slidenum">
              <a:rPr lang="tr-TR" altLang="tr-TR" sz="1200" b="1">
                <a:solidFill>
                  <a:schemeClr val="accent2"/>
                </a:solidFill>
                <a:latin typeface="Georgia" pitchFamily="18" charset="0"/>
              </a:rPr>
              <a:pPr algn="ctr" eaLnBrk="1" hangingPunct="1"/>
              <a:t>10</a:t>
            </a:fld>
            <a:endParaRPr lang="tr-TR" altLang="tr-TR" sz="1200" b="1">
              <a:solidFill>
                <a:schemeClr val="accent2"/>
              </a:solidFill>
              <a:latin typeface="Georgia" pitchFamily="18" charset="0"/>
            </a:endParaRPr>
          </a:p>
        </p:txBody>
      </p:sp>
      <p:pic>
        <p:nvPicPr>
          <p:cNvPr id="45061" name="Picture 12" descr="yildizlar"/>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2339975" y="1301750"/>
            <a:ext cx="6770688"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2"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45063"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45064" name="Picture 2" descr="C:\Users\htoguz\AppData\Local\Microsoft\Windows\Temporary Internet Files\Content.Outlook\OLVHWYEF\tr-ing (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0"/>
            <a:ext cx="1331913"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Content Placeholder 18"/>
          <p:cNvSpPr>
            <a:spLocks noGrp="1"/>
          </p:cNvSpPr>
          <p:nvPr>
            <p:ph idx="1"/>
          </p:nvPr>
        </p:nvSpPr>
        <p:spPr/>
        <p:txBody>
          <a:bodyPr/>
          <a:lstStyle/>
          <a:p>
            <a:pPr marL="101600" indent="-101600" eaLnBrk="1" hangingPunct="1">
              <a:buClr>
                <a:schemeClr val="tx2"/>
              </a:buClr>
              <a:buSzPct val="75000"/>
              <a:buFontTx/>
              <a:buNone/>
              <a:defRPr/>
            </a:pPr>
            <a:r>
              <a:rPr lang="tr-TR" sz="2200" b="1" dirty="0" smtClean="0">
                <a:latin typeface="Calibri" pitchFamily="34" charset="0"/>
              </a:rPr>
              <a:t>AB </a:t>
            </a:r>
            <a:r>
              <a:rPr lang="tr-TR" sz="2200" b="1" dirty="0" err="1" smtClean="0">
                <a:latin typeface="Calibri" pitchFamily="34" charset="0"/>
              </a:rPr>
              <a:t>müktesebatı’nın</a:t>
            </a:r>
            <a:r>
              <a:rPr lang="tr-TR" sz="2200" b="1" dirty="0" smtClean="0">
                <a:latin typeface="Calibri" pitchFamily="34" charset="0"/>
              </a:rPr>
              <a:t> kapsamı:  </a:t>
            </a:r>
          </a:p>
          <a:p>
            <a:pPr eaLnBrk="1" hangingPunct="1">
              <a:buClr>
                <a:schemeClr val="tx2"/>
              </a:buClr>
              <a:buSzPct val="75000"/>
              <a:defRPr/>
            </a:pPr>
            <a:r>
              <a:rPr lang="tr-TR" sz="2200" b="1" dirty="0" smtClean="0">
                <a:latin typeface="Calibri" pitchFamily="34" charset="0"/>
              </a:rPr>
              <a:t>Kurucu Antlaşmaları ve bu Antlaşmalar uyarınca kabul edilen ikincil mevzuat,</a:t>
            </a:r>
          </a:p>
          <a:p>
            <a:pPr eaLnBrk="1" hangingPunct="1">
              <a:buClr>
                <a:schemeClr val="tx2"/>
              </a:buClr>
              <a:buSzPct val="75000"/>
              <a:defRPr/>
            </a:pPr>
            <a:r>
              <a:rPr lang="tr-TR" sz="2200" b="1" dirty="0" smtClean="0">
                <a:latin typeface="Calibri" pitchFamily="34" charset="0"/>
              </a:rPr>
              <a:t> Avrupa Birliği Adalet Divanı (ABAD) kararları,</a:t>
            </a:r>
          </a:p>
          <a:p>
            <a:pPr eaLnBrk="1" hangingPunct="1">
              <a:buClr>
                <a:schemeClr val="tx2"/>
              </a:buClr>
              <a:buSzPct val="75000"/>
              <a:defRPr/>
            </a:pPr>
            <a:r>
              <a:rPr lang="tr-TR" sz="2200" b="1" dirty="0" err="1" smtClean="0">
                <a:latin typeface="Calibri" pitchFamily="34" charset="0"/>
              </a:rPr>
              <a:t>Kurumlararası</a:t>
            </a:r>
            <a:r>
              <a:rPr lang="tr-TR" sz="2200" b="1" dirty="0" smtClean="0">
                <a:latin typeface="Calibri" pitchFamily="34" charset="0"/>
              </a:rPr>
              <a:t> anlaşmalar, ilke kararları, bildirimler, tavsiyeler, yönlendirici ilkeler gibi AB çerçevesinde kabul edilen ve hukuki bağlayıcılığı olan veya olmayan işlemler </a:t>
            </a:r>
          </a:p>
          <a:p>
            <a:pPr eaLnBrk="1" hangingPunct="1">
              <a:buClr>
                <a:schemeClr val="tx2"/>
              </a:buClr>
              <a:buSzPct val="75000"/>
              <a:defRPr/>
            </a:pPr>
            <a:r>
              <a:rPr lang="tr-TR" sz="2200" b="1" dirty="0" smtClean="0">
                <a:latin typeface="Calibri" pitchFamily="34" charset="0"/>
              </a:rPr>
              <a:t>AB tarafından veya AB ve üye devletler tarafından birlikte akdedilen uluslararası anlaşmalar ve üye devletlerin Birlik faaliyetlerine ilişkin olarak aralarında akdettikleri uluslararası anlaşmalar. </a:t>
            </a:r>
          </a:p>
          <a:p>
            <a:pPr marL="101600" indent="-101600" eaLnBrk="1" hangingPunct="1">
              <a:buClr>
                <a:schemeClr val="tx2"/>
              </a:buClr>
              <a:buSzPct val="75000"/>
              <a:buFontTx/>
              <a:buNone/>
              <a:defRPr/>
            </a:pPr>
            <a:endParaRPr lang="tr-TR" sz="2200" b="1" dirty="0" smtClean="0">
              <a:latin typeface="Calibri" pitchFamily="34" charset="0"/>
            </a:endParaRPr>
          </a:p>
          <a:p>
            <a:pPr marL="101600" indent="-101600" eaLnBrk="1" hangingPunct="1">
              <a:buClr>
                <a:schemeClr val="tx2"/>
              </a:buClr>
              <a:buSzPct val="75000"/>
              <a:buFontTx/>
              <a:buNone/>
              <a:defRPr/>
            </a:pPr>
            <a:endParaRPr lang="tr-TR" sz="2200" b="1" dirty="0" smtClean="0">
              <a:latin typeface="Calibri" pitchFamily="34" charset="0"/>
            </a:endParaRPr>
          </a:p>
          <a:p>
            <a:pPr marL="101600" indent="-101600" eaLnBrk="1" hangingPunct="1">
              <a:buClr>
                <a:schemeClr val="tx2"/>
              </a:buClr>
              <a:buSzPct val="75000"/>
              <a:buFontTx/>
              <a:buNone/>
              <a:defRPr/>
            </a:pPr>
            <a:endParaRPr lang="tr-TR" sz="2200" b="1" dirty="0">
              <a:latin typeface="Calibri" pitchFamily="34" charset="0"/>
            </a:endParaRPr>
          </a:p>
          <a:p>
            <a:pPr marL="101600" indent="-101600" algn="ctr" eaLnBrk="1" hangingPunct="1">
              <a:buClr>
                <a:schemeClr val="tx2"/>
              </a:buClr>
              <a:buSzPct val="75000"/>
              <a:buFontTx/>
              <a:buNone/>
              <a:defRPr/>
            </a:pPr>
            <a:endParaRPr lang="tr-TR" sz="2000" b="1" dirty="0" smtClean="0">
              <a:solidFill>
                <a:srgbClr val="FF0000"/>
              </a:solidFill>
              <a:latin typeface="Calibri" pitchFamily="34" charset="0"/>
            </a:endParaRPr>
          </a:p>
        </p:txBody>
      </p:sp>
      <p:sp>
        <p:nvSpPr>
          <p:cNvPr id="45066" name="Title 17"/>
          <p:cNvSpPr>
            <a:spLocks noGrp="1"/>
          </p:cNvSpPr>
          <p:nvPr>
            <p:ph type="title"/>
          </p:nvPr>
        </p:nvSpPr>
        <p:spPr>
          <a:xfrm>
            <a:off x="1476375" y="0"/>
            <a:ext cx="7210425" cy="1417638"/>
          </a:xfrm>
        </p:spPr>
        <p:txBody>
          <a:bodyPr/>
          <a:lstStyle/>
          <a:p>
            <a:pPr eaLnBrk="1" hangingPunct="1"/>
            <a:r>
              <a:rPr lang="tr-TR" altLang="tr-TR" sz="2800" smtClean="0">
                <a:solidFill>
                  <a:schemeClr val="accent2"/>
                </a:solidFill>
              </a:rPr>
              <a:t>ÇEVİRİ EŞGÜDÜM BAŞKANLIĞI</a:t>
            </a:r>
          </a:p>
        </p:txBody>
      </p:sp>
    </p:spTree>
    <p:extLst>
      <p:ext uri="{BB962C8B-B14F-4D97-AF65-F5344CB8AC3E}">
        <p14:creationId xmlns:p14="http://schemas.microsoft.com/office/powerpoint/2010/main" val="1733752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4"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FEC0F368-C811-41A8-B34E-E3F70564C265}" type="slidenum">
              <a:rPr lang="tr-TR" altLang="tr-TR" sz="1200" b="1">
                <a:solidFill>
                  <a:srgbClr val="333399"/>
                </a:solidFill>
                <a:latin typeface="Georgia" pitchFamily="18" charset="0"/>
              </a:rPr>
              <a:pPr algn="ctr" eaLnBrk="1" hangingPunct="1"/>
              <a:t>11</a:t>
            </a:fld>
            <a:endParaRPr lang="tr-TR" altLang="tr-TR" sz="1200" b="1">
              <a:solidFill>
                <a:srgbClr val="333399"/>
              </a:solidFill>
              <a:latin typeface="Georgia" pitchFamily="18" charset="0"/>
            </a:endParaRPr>
          </a:p>
        </p:txBody>
      </p:sp>
      <p:pic>
        <p:nvPicPr>
          <p:cNvPr id="46085" name="Picture 12" descr="yildizlar"/>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971550" y="836613"/>
            <a:ext cx="6770688" cy="499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6"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solidFill>
                <a:srgbClr val="000000"/>
              </a:solidFill>
            </a:endParaRPr>
          </a:p>
        </p:txBody>
      </p:sp>
      <p:sp>
        <p:nvSpPr>
          <p:cNvPr id="46087"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solidFill>
                <a:srgbClr val="000000"/>
              </a:solidFill>
            </a:endParaRPr>
          </a:p>
        </p:txBody>
      </p:sp>
      <p:sp>
        <p:nvSpPr>
          <p:cNvPr id="46088" name="Rectangle 15"/>
          <p:cNvSpPr>
            <a:spLocks noChangeArrowheads="1"/>
          </p:cNvSpPr>
          <p:nvPr/>
        </p:nvSpPr>
        <p:spPr bwMode="auto">
          <a:xfrm>
            <a:off x="2124075" y="6524625"/>
            <a:ext cx="4752975" cy="217488"/>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solidFill>
                <a:srgbClr val="000000"/>
              </a:solidFill>
            </a:endParaRPr>
          </a:p>
        </p:txBody>
      </p:sp>
      <p:pic>
        <p:nvPicPr>
          <p:cNvPr id="46089" name="Picture 16" descr="tr-i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115888"/>
            <a:ext cx="1152525"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90" name="Title 7"/>
          <p:cNvSpPr txBox="1">
            <a:spLocks/>
          </p:cNvSpPr>
          <p:nvPr/>
        </p:nvSpPr>
        <p:spPr bwMode="auto">
          <a:xfrm>
            <a:off x="1187450" y="0"/>
            <a:ext cx="763270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endParaRPr lang="tr-TR" altLang="tr-TR" sz="3600">
              <a:solidFill>
                <a:srgbClr val="FF0000"/>
              </a:solidFill>
              <a:latin typeface="Calibri" pitchFamily="34" charset="0"/>
            </a:endParaRPr>
          </a:p>
        </p:txBody>
      </p:sp>
      <p:sp>
        <p:nvSpPr>
          <p:cNvPr id="46091" name="14 Başlık"/>
          <p:cNvSpPr>
            <a:spLocks noGrp="1"/>
          </p:cNvSpPr>
          <p:nvPr>
            <p:ph type="title"/>
          </p:nvPr>
        </p:nvSpPr>
        <p:spPr>
          <a:xfrm>
            <a:off x="1835150" y="0"/>
            <a:ext cx="6923088" cy="1125538"/>
          </a:xfrm>
        </p:spPr>
        <p:txBody>
          <a:bodyPr>
            <a:normAutofit fontScale="90000"/>
          </a:bodyPr>
          <a:lstStyle/>
          <a:p>
            <a:r>
              <a:rPr lang="tr-TR" altLang="tr-TR" sz="2800" b="1" smtClean="0">
                <a:solidFill>
                  <a:srgbClr val="000099"/>
                </a:solidFill>
              </a:rPr>
              <a:t/>
            </a:r>
            <a:br>
              <a:rPr lang="tr-TR" altLang="tr-TR" sz="2800" b="1" smtClean="0">
                <a:solidFill>
                  <a:srgbClr val="000099"/>
                </a:solidFill>
              </a:rPr>
            </a:br>
            <a:r>
              <a:rPr lang="tr-TR" altLang="tr-TR" sz="2800" b="1" smtClean="0">
                <a:solidFill>
                  <a:srgbClr val="000099"/>
                </a:solidFill>
              </a:rPr>
              <a:t/>
            </a:r>
            <a:br>
              <a:rPr lang="tr-TR" altLang="tr-TR" sz="2800" b="1" smtClean="0">
                <a:solidFill>
                  <a:srgbClr val="000099"/>
                </a:solidFill>
              </a:rPr>
            </a:br>
            <a:r>
              <a:rPr lang="tr-TR" altLang="tr-TR" sz="2800" smtClean="0">
                <a:solidFill>
                  <a:srgbClr val="000099"/>
                </a:solidFill>
              </a:rPr>
              <a:t>ÇEVİRİ EŞGÜDÜM BAŞKANLIĞI</a:t>
            </a:r>
            <a:r>
              <a:rPr lang="tr-TR" altLang="tr-TR" b="1" smtClean="0">
                <a:solidFill>
                  <a:srgbClr val="000099"/>
                </a:solidFill>
              </a:rPr>
              <a:t/>
            </a:r>
            <a:br>
              <a:rPr lang="tr-TR" altLang="tr-TR" b="1" smtClean="0">
                <a:solidFill>
                  <a:srgbClr val="000099"/>
                </a:solidFill>
              </a:rPr>
            </a:br>
            <a:endParaRPr lang="tr-TR" altLang="tr-TR" smtClean="0"/>
          </a:p>
        </p:txBody>
      </p:sp>
      <p:sp>
        <p:nvSpPr>
          <p:cNvPr id="46092" name="15 İçerik Yer Tutucusu"/>
          <p:cNvSpPr>
            <a:spLocks noGrp="1"/>
          </p:cNvSpPr>
          <p:nvPr>
            <p:ph idx="1"/>
          </p:nvPr>
        </p:nvSpPr>
        <p:spPr>
          <a:xfrm>
            <a:off x="468313" y="1412875"/>
            <a:ext cx="7920037" cy="4537075"/>
          </a:xfrm>
        </p:spPr>
        <p:txBody>
          <a:bodyPr>
            <a:normAutofit fontScale="92500" lnSpcReduction="10000"/>
          </a:bodyPr>
          <a:lstStyle/>
          <a:p>
            <a:pPr marL="342900" lvl="1" indent="-342900" algn="just">
              <a:buClr>
                <a:schemeClr val="accent1"/>
              </a:buClr>
              <a:buSzPct val="80000"/>
              <a:buFontTx/>
              <a:buNone/>
            </a:pPr>
            <a:r>
              <a:rPr lang="tr-TR" altLang="tr-TR" sz="2400" b="1" dirty="0" smtClean="0">
                <a:solidFill>
                  <a:schemeClr val="tx2"/>
                </a:solidFill>
                <a:latin typeface="Calibri" pitchFamily="34" charset="0"/>
                <a:ea typeface="Calibri" pitchFamily="34" charset="0"/>
                <a:cs typeface="Calibri" pitchFamily="34" charset="0"/>
              </a:rPr>
              <a:t>KURUCU ANTLAŞMALARIN ÇEVİRİSİ :</a:t>
            </a:r>
          </a:p>
          <a:p>
            <a:pPr marL="342900" lvl="1" indent="-342900" algn="just">
              <a:buClr>
                <a:schemeClr val="accent1"/>
              </a:buClr>
              <a:buSzPct val="80000"/>
              <a:buFontTx/>
              <a:buNone/>
            </a:pPr>
            <a:endParaRPr lang="tr-TR" altLang="tr-TR" sz="2400" b="1" dirty="0" smtClean="0">
              <a:solidFill>
                <a:schemeClr val="tx2"/>
              </a:solidFill>
              <a:latin typeface="Calibri" pitchFamily="34" charset="0"/>
              <a:ea typeface="Calibri" pitchFamily="34" charset="0"/>
              <a:cs typeface="Calibri" pitchFamily="34" charset="0"/>
            </a:endParaRPr>
          </a:p>
          <a:p>
            <a:pPr algn="just"/>
            <a:r>
              <a:rPr lang="tr-TR" altLang="tr-TR" sz="2400" b="1" dirty="0" smtClean="0">
                <a:latin typeface="Calibri" pitchFamily="34" charset="0"/>
                <a:ea typeface="Calibri" pitchFamily="34" charset="0"/>
                <a:cs typeface="Calibri" pitchFamily="34" charset="0"/>
              </a:rPr>
              <a:t>AB müktesebatının çevrilebilmesi için öncelikle Kurucu Antlaşmaların çevrilmiş olması büyük önem taşımaktadır.</a:t>
            </a:r>
          </a:p>
          <a:p>
            <a:pPr algn="just">
              <a:buFontTx/>
              <a:buNone/>
            </a:pPr>
            <a:endParaRPr lang="tr-TR" altLang="tr-TR" sz="2400" b="1" dirty="0" smtClean="0">
              <a:latin typeface="Calibri" pitchFamily="34" charset="0"/>
              <a:ea typeface="Calibri" pitchFamily="34" charset="0"/>
              <a:cs typeface="Calibri" pitchFamily="34" charset="0"/>
            </a:endParaRPr>
          </a:p>
          <a:p>
            <a:pPr algn="just"/>
            <a:r>
              <a:rPr lang="tr-TR" altLang="tr-TR" sz="2400" b="1" dirty="0" smtClean="0">
                <a:latin typeface="Calibri" pitchFamily="34" charset="0"/>
                <a:ea typeface="Calibri" pitchFamily="34" charset="0"/>
                <a:cs typeface="Calibri" pitchFamily="34" charset="0"/>
              </a:rPr>
              <a:t>Kurucu Antlaşmalar  Avrupa Birliği Bakanlığı tarafından </a:t>
            </a:r>
            <a:r>
              <a:rPr lang="tr-TR" altLang="tr-TR" sz="2400" b="1" dirty="0" err="1" smtClean="0">
                <a:latin typeface="Calibri" pitchFamily="34" charset="0"/>
                <a:ea typeface="Calibri" pitchFamily="34" charset="0"/>
                <a:cs typeface="Calibri" pitchFamily="34" charset="0"/>
              </a:rPr>
              <a:t>Türkçe’ye</a:t>
            </a:r>
            <a:r>
              <a:rPr lang="tr-TR" altLang="tr-TR" sz="2400" b="1" dirty="0" smtClean="0">
                <a:latin typeface="Calibri" pitchFamily="34" charset="0"/>
                <a:ea typeface="Calibri" pitchFamily="34" charset="0"/>
                <a:cs typeface="Calibri" pitchFamily="34" charset="0"/>
              </a:rPr>
              <a:t> çevrilmiştir</a:t>
            </a:r>
          </a:p>
          <a:p>
            <a:pPr algn="just">
              <a:buFontTx/>
              <a:buNone/>
            </a:pPr>
            <a:r>
              <a:rPr lang="tr-TR" altLang="tr-TR" sz="2400" b="1" dirty="0" smtClean="0">
                <a:solidFill>
                  <a:srgbClr val="19194D"/>
                </a:solidFill>
                <a:latin typeface="Calibri" pitchFamily="34" charset="0"/>
                <a:ea typeface="Calibri" pitchFamily="34" charset="0"/>
                <a:cs typeface="Calibri" pitchFamily="34" charset="0"/>
              </a:rPr>
              <a:t> </a:t>
            </a:r>
          </a:p>
          <a:p>
            <a:pPr algn="just">
              <a:buFontTx/>
              <a:buNone/>
            </a:pPr>
            <a:r>
              <a:rPr lang="tr-TR" altLang="tr-TR" sz="2400" b="1" dirty="0" smtClean="0">
                <a:solidFill>
                  <a:srgbClr val="19194D"/>
                </a:solidFill>
                <a:latin typeface="Calibri" pitchFamily="34" charset="0"/>
                <a:ea typeface="Calibri" pitchFamily="34" charset="0"/>
                <a:cs typeface="Calibri" pitchFamily="34" charset="0"/>
              </a:rPr>
              <a:t>      http://www.ab.gov.tr</a:t>
            </a:r>
            <a:endParaRPr lang="tr-TR" altLang="tr-TR" sz="2400" b="1" dirty="0" smtClean="0">
              <a:latin typeface="Calibri" pitchFamily="34" charset="0"/>
              <a:ea typeface="Calibri" pitchFamily="34" charset="0"/>
              <a:cs typeface="Calibri" pitchFamily="34" charset="0"/>
            </a:endParaRPr>
          </a:p>
          <a:p>
            <a:pPr algn="just">
              <a:buFontTx/>
              <a:buNone/>
            </a:pPr>
            <a:endParaRPr lang="tr-TR" altLang="tr-TR" sz="2400" dirty="0" smtClean="0">
              <a:solidFill>
                <a:schemeClr val="tx2"/>
              </a:solidFill>
            </a:endParaRPr>
          </a:p>
          <a:p>
            <a:pPr algn="just">
              <a:buFontTx/>
              <a:buNone/>
            </a:pPr>
            <a:endParaRPr lang="tr-TR" altLang="tr-TR" sz="2000" dirty="0" smtClean="0">
              <a:ea typeface="Calibri" pitchFamily="34" charset="0"/>
              <a:cs typeface="Calibri" pitchFamily="34" charset="0"/>
            </a:endParaRPr>
          </a:p>
          <a:p>
            <a:pPr algn="just">
              <a:buFontTx/>
              <a:buNone/>
            </a:pPr>
            <a:endParaRPr lang="tr-TR" altLang="tr-TR" sz="2000" dirty="0" smtClean="0">
              <a:ea typeface="Calibri" pitchFamily="34" charset="0"/>
              <a:cs typeface="Calibri" pitchFamily="34" charset="0"/>
            </a:endParaRPr>
          </a:p>
          <a:p>
            <a:pPr algn="just">
              <a:buFontTx/>
              <a:buNone/>
            </a:pPr>
            <a:r>
              <a:rPr lang="tr-TR" altLang="tr-TR" sz="2000" dirty="0" smtClean="0">
                <a:ea typeface="Calibri" pitchFamily="34" charset="0"/>
                <a:cs typeface="Calibri" pitchFamily="34" charset="0"/>
              </a:rPr>
              <a:t>	</a:t>
            </a:r>
          </a:p>
          <a:p>
            <a:pPr algn="just">
              <a:buFontTx/>
              <a:buNone/>
            </a:pPr>
            <a:endParaRPr lang="tr-TR" altLang="tr-TR" sz="2000" dirty="0" smtClean="0">
              <a:solidFill>
                <a:schemeClr val="tx2"/>
              </a:solidFill>
              <a:cs typeface="Arial" pitchFamily="34" charset="0"/>
            </a:endParaRPr>
          </a:p>
        </p:txBody>
      </p:sp>
    </p:spTree>
    <p:extLst>
      <p:ext uri="{BB962C8B-B14F-4D97-AF65-F5344CB8AC3E}">
        <p14:creationId xmlns:p14="http://schemas.microsoft.com/office/powerpoint/2010/main" val="24034810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8"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8576CC1B-3F29-488D-BADE-BF9ECE43A8D7}" type="slidenum">
              <a:rPr lang="tr-TR" altLang="tr-TR" sz="1200" b="1">
                <a:solidFill>
                  <a:schemeClr val="accent2"/>
                </a:solidFill>
                <a:latin typeface="Georgia" pitchFamily="18" charset="0"/>
              </a:rPr>
              <a:pPr algn="ctr" eaLnBrk="1" hangingPunct="1"/>
              <a:t>12</a:t>
            </a:fld>
            <a:endParaRPr lang="tr-TR" altLang="tr-TR" sz="1200" b="1">
              <a:solidFill>
                <a:schemeClr val="accent2"/>
              </a:solidFill>
              <a:latin typeface="Georgia" pitchFamily="18" charset="0"/>
            </a:endParaRPr>
          </a:p>
        </p:txBody>
      </p:sp>
      <p:pic>
        <p:nvPicPr>
          <p:cNvPr id="47109" name="Picture 12" descr="yildizlar"/>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971550" y="836613"/>
            <a:ext cx="6770688" cy="499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0"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47111"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47112" name="Rectangle 15"/>
          <p:cNvSpPr>
            <a:spLocks noChangeArrowheads="1"/>
          </p:cNvSpPr>
          <p:nvPr/>
        </p:nvSpPr>
        <p:spPr bwMode="auto">
          <a:xfrm>
            <a:off x="2124075" y="6524625"/>
            <a:ext cx="4752975" cy="217488"/>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47113" name="Picture 16" descr="tr-i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115888"/>
            <a:ext cx="1152525"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4" name="Title 7"/>
          <p:cNvSpPr txBox="1">
            <a:spLocks/>
          </p:cNvSpPr>
          <p:nvPr/>
        </p:nvSpPr>
        <p:spPr bwMode="auto">
          <a:xfrm>
            <a:off x="1187450" y="0"/>
            <a:ext cx="763270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endParaRPr lang="tr-TR" altLang="tr-TR" sz="3600">
              <a:solidFill>
                <a:srgbClr val="FF0000"/>
              </a:solidFill>
              <a:latin typeface="Calibri" pitchFamily="34" charset="0"/>
            </a:endParaRPr>
          </a:p>
        </p:txBody>
      </p:sp>
      <p:sp>
        <p:nvSpPr>
          <p:cNvPr id="47115" name="14 Başlık"/>
          <p:cNvSpPr>
            <a:spLocks noGrp="1"/>
          </p:cNvSpPr>
          <p:nvPr>
            <p:ph type="title"/>
          </p:nvPr>
        </p:nvSpPr>
        <p:spPr>
          <a:xfrm>
            <a:off x="1692275" y="0"/>
            <a:ext cx="7065963" cy="1125538"/>
          </a:xfrm>
        </p:spPr>
        <p:txBody>
          <a:bodyPr/>
          <a:lstStyle/>
          <a:p>
            <a:r>
              <a:rPr lang="tr-TR" altLang="tr-TR" sz="2400" smtClean="0">
                <a:solidFill>
                  <a:schemeClr val="accent2"/>
                </a:solidFill>
              </a:rPr>
              <a:t>ÇEVİRİ EŞGÜDÜM BAŞKANLIĞI</a:t>
            </a:r>
          </a:p>
        </p:txBody>
      </p:sp>
      <p:sp>
        <p:nvSpPr>
          <p:cNvPr id="20492" name="15 İçerik Yer Tutucusu"/>
          <p:cNvSpPr>
            <a:spLocks noGrp="1"/>
          </p:cNvSpPr>
          <p:nvPr>
            <p:ph idx="1"/>
          </p:nvPr>
        </p:nvSpPr>
        <p:spPr>
          <a:xfrm>
            <a:off x="468313" y="1412875"/>
            <a:ext cx="7920037" cy="4537075"/>
          </a:xfrm>
        </p:spPr>
        <p:txBody>
          <a:bodyPr>
            <a:normAutofit fontScale="92500" lnSpcReduction="10000"/>
          </a:bodyPr>
          <a:lstStyle/>
          <a:p>
            <a:pPr marL="342900" lvl="1" indent="-342900" algn="just">
              <a:buClr>
                <a:schemeClr val="accent1"/>
              </a:buClr>
              <a:buSzPct val="80000"/>
              <a:buFontTx/>
              <a:buNone/>
            </a:pPr>
            <a:endParaRPr lang="tr-TR" altLang="tr-TR" sz="2000" b="1" dirty="0" smtClean="0">
              <a:solidFill>
                <a:schemeClr val="tx2"/>
              </a:solidFill>
            </a:endParaRPr>
          </a:p>
          <a:p>
            <a:pPr marL="342900" lvl="1" indent="-342900" algn="just">
              <a:buClr>
                <a:schemeClr val="accent1"/>
              </a:buClr>
              <a:buSzPct val="80000"/>
              <a:buFontTx/>
              <a:buNone/>
            </a:pPr>
            <a:r>
              <a:rPr lang="tr-TR" altLang="tr-TR" sz="2000" b="1" dirty="0" smtClean="0">
                <a:solidFill>
                  <a:schemeClr val="tx2"/>
                </a:solidFill>
              </a:rPr>
              <a:t>    -</a:t>
            </a:r>
            <a:r>
              <a:rPr lang="tr-TR" altLang="tr-TR" sz="2400" b="1" dirty="0" smtClean="0">
                <a:latin typeface="Calibri" pitchFamily="34" charset="0"/>
                <a:ea typeface="Calibri" pitchFamily="34" charset="0"/>
                <a:cs typeface="Calibri" pitchFamily="34" charset="0"/>
              </a:rPr>
              <a:t>CC Vista veri tabanında çevrilmesi gereken yaklaşık 12.000 adet mevzuat, yaklaşık </a:t>
            </a:r>
            <a:r>
              <a:rPr lang="tr-TR" altLang="tr-TR" sz="2400" b="1" dirty="0" smtClean="0">
                <a:latin typeface="Calibri" pitchFamily="34" charset="0"/>
                <a:ea typeface="Calibri" pitchFamily="34" charset="0"/>
                <a:cs typeface="Calibri" pitchFamily="34" charset="0"/>
              </a:rPr>
              <a:t>155.000 </a:t>
            </a:r>
            <a:r>
              <a:rPr lang="tr-TR" altLang="tr-TR" sz="2400" b="1" dirty="0" smtClean="0">
                <a:latin typeface="Calibri" pitchFamily="34" charset="0"/>
                <a:ea typeface="Calibri" pitchFamily="34" charset="0"/>
                <a:cs typeface="Calibri" pitchFamily="34" charset="0"/>
              </a:rPr>
              <a:t>sayfa bulunmaktadır.</a:t>
            </a:r>
          </a:p>
          <a:p>
            <a:pPr marL="342900" lvl="1" indent="-342900" algn="just">
              <a:buClr>
                <a:schemeClr val="accent1"/>
              </a:buClr>
              <a:buSzPct val="80000"/>
              <a:buFontTx/>
              <a:buNone/>
            </a:pPr>
            <a:r>
              <a:rPr lang="tr-TR" altLang="tr-TR" sz="2400" b="1" dirty="0" smtClean="0">
                <a:latin typeface="Calibri" pitchFamily="34" charset="0"/>
                <a:ea typeface="Calibri" pitchFamily="34" charset="0"/>
                <a:cs typeface="Calibri" pitchFamily="34" charset="0"/>
              </a:rPr>
              <a:t>    -</a:t>
            </a:r>
            <a:r>
              <a:rPr lang="tr-TR" altLang="tr-TR" sz="2400" b="1" dirty="0" err="1" smtClean="0">
                <a:latin typeface="Calibri" pitchFamily="34" charset="0"/>
                <a:ea typeface="Calibri" pitchFamily="34" charset="0"/>
                <a:cs typeface="Calibri" pitchFamily="34" charset="0"/>
              </a:rPr>
              <a:t>ABAD’ın</a:t>
            </a:r>
            <a:r>
              <a:rPr lang="tr-TR" altLang="tr-TR" sz="2400" b="1" dirty="0" smtClean="0">
                <a:latin typeface="Calibri" pitchFamily="34" charset="0"/>
                <a:ea typeface="Calibri" pitchFamily="34" charset="0"/>
                <a:cs typeface="Calibri" pitchFamily="34" charset="0"/>
              </a:rPr>
              <a:t> günümüze kadar vermiş olduğu kararlar içinden, AB hukukunun gelişimi açısından özel öneme sahip yaklaşık 20.000 sayfadan oluşan 1.011 adet karar bulunmaktadır. </a:t>
            </a:r>
          </a:p>
          <a:p>
            <a:pPr marL="342900" lvl="1" indent="-342900" algn="just">
              <a:buClr>
                <a:schemeClr val="accent1"/>
              </a:buClr>
              <a:buSzPct val="80000"/>
              <a:buFontTx/>
              <a:buNone/>
            </a:pPr>
            <a:r>
              <a:rPr lang="tr-TR" altLang="tr-TR" sz="2400" b="1" dirty="0" smtClean="0">
                <a:latin typeface="Calibri" pitchFamily="34" charset="0"/>
                <a:ea typeface="Calibri" pitchFamily="34" charset="0"/>
                <a:cs typeface="Calibri" pitchFamily="34" charset="0"/>
              </a:rPr>
              <a:t>    -AB mevzuatı her yıl yaklaşık 5.000 sayfa artmaktadır.</a:t>
            </a:r>
          </a:p>
          <a:p>
            <a:pPr marL="342900" lvl="1" indent="-342900" algn="just">
              <a:buClr>
                <a:schemeClr val="accent1"/>
              </a:buClr>
              <a:buSzPct val="80000"/>
              <a:buFontTx/>
              <a:buNone/>
            </a:pPr>
            <a:r>
              <a:rPr lang="tr-TR" altLang="tr-TR" sz="2400" b="1" dirty="0" smtClean="0">
                <a:latin typeface="Calibri" pitchFamily="34" charset="0"/>
                <a:ea typeface="Calibri" pitchFamily="34" charset="0"/>
                <a:cs typeface="Calibri" pitchFamily="34" charset="0"/>
              </a:rPr>
              <a:t>	-Çeviri çalışmalarında Türkiye’nin sürdürdüğü mevzuat uyum çalışmalarında </a:t>
            </a:r>
            <a:r>
              <a:rPr lang="tr-TR" altLang="tr-TR" sz="2400" b="1" dirty="0" err="1" smtClean="0">
                <a:latin typeface="Calibri" pitchFamily="34" charset="0"/>
                <a:ea typeface="Calibri" pitchFamily="34" charset="0"/>
                <a:cs typeface="Calibri" pitchFamily="34" charset="0"/>
              </a:rPr>
              <a:t>Türkçe’sine</a:t>
            </a:r>
            <a:r>
              <a:rPr lang="tr-TR" altLang="tr-TR" sz="2400" b="1" dirty="0" smtClean="0">
                <a:latin typeface="Calibri" pitchFamily="34" charset="0"/>
                <a:ea typeface="Calibri" pitchFamily="34" charset="0"/>
                <a:cs typeface="Calibri" pitchFamily="34" charset="0"/>
              </a:rPr>
              <a:t> ihtiyaç duyulan AB mevzuatının çevrilmesine öncelik verilmektedir.</a:t>
            </a:r>
          </a:p>
          <a:p>
            <a:pPr algn="just">
              <a:buFontTx/>
              <a:buNone/>
            </a:pPr>
            <a:endParaRPr lang="tr-TR" altLang="tr-TR" sz="2000" dirty="0" smtClean="0">
              <a:ea typeface="Calibri" pitchFamily="34" charset="0"/>
              <a:cs typeface="Calibri" pitchFamily="34" charset="0"/>
            </a:endParaRPr>
          </a:p>
          <a:p>
            <a:pPr algn="just">
              <a:buFontTx/>
              <a:buNone/>
            </a:pPr>
            <a:endParaRPr lang="tr-TR" altLang="tr-TR" sz="2000" dirty="0" smtClean="0">
              <a:ea typeface="Calibri" pitchFamily="34" charset="0"/>
              <a:cs typeface="Calibri" pitchFamily="34" charset="0"/>
            </a:endParaRPr>
          </a:p>
          <a:p>
            <a:pPr algn="just">
              <a:buFontTx/>
              <a:buNone/>
            </a:pPr>
            <a:r>
              <a:rPr lang="tr-TR" altLang="tr-TR" sz="2000" dirty="0" smtClean="0">
                <a:ea typeface="Calibri" pitchFamily="34" charset="0"/>
                <a:cs typeface="Calibri" pitchFamily="34" charset="0"/>
              </a:rPr>
              <a:t>	</a:t>
            </a:r>
          </a:p>
          <a:p>
            <a:pPr algn="just">
              <a:buFontTx/>
              <a:buNone/>
            </a:pPr>
            <a:endParaRPr lang="tr-TR" altLang="tr-TR" sz="2000" dirty="0" smtClean="0">
              <a:solidFill>
                <a:schemeClr val="tx2"/>
              </a:solidFill>
              <a:cs typeface="Arial" pitchFamily="34" charset="0"/>
            </a:endParaRPr>
          </a:p>
        </p:txBody>
      </p:sp>
    </p:spTree>
    <p:extLst>
      <p:ext uri="{BB962C8B-B14F-4D97-AF65-F5344CB8AC3E}">
        <p14:creationId xmlns:p14="http://schemas.microsoft.com/office/powerpoint/2010/main" val="36949510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6"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345E9D68-F028-4496-BD76-CD302482402E}" type="slidenum">
              <a:rPr lang="tr-TR" altLang="tr-TR" sz="1200" b="1">
                <a:solidFill>
                  <a:schemeClr val="accent2"/>
                </a:solidFill>
                <a:latin typeface="Georgia" pitchFamily="18" charset="0"/>
              </a:rPr>
              <a:pPr algn="ctr" eaLnBrk="1" hangingPunct="1"/>
              <a:t>13</a:t>
            </a:fld>
            <a:endParaRPr lang="tr-TR" altLang="tr-TR" sz="1200" b="1">
              <a:solidFill>
                <a:schemeClr val="accent2"/>
              </a:solidFill>
              <a:latin typeface="Georgia" pitchFamily="18" charset="0"/>
            </a:endParaRPr>
          </a:p>
        </p:txBody>
      </p:sp>
      <p:pic>
        <p:nvPicPr>
          <p:cNvPr id="49157" name="Picture 12" descr="yildizlar"/>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2339975" y="1301750"/>
            <a:ext cx="6770688"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8"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49159"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49160" name="Picture 2" descr="C:\Users\htoguz\AppData\Local\Microsoft\Windows\Temporary Internet Files\Content.Outlook\OLVHWYEF\tr-ing (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0"/>
            <a:ext cx="1331913"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61" name="Content Placeholder 18"/>
          <p:cNvSpPr>
            <a:spLocks noGrp="1"/>
          </p:cNvSpPr>
          <p:nvPr>
            <p:ph idx="1"/>
          </p:nvPr>
        </p:nvSpPr>
        <p:spPr>
          <a:xfrm>
            <a:off x="420688" y="1639888"/>
            <a:ext cx="8229600" cy="4525962"/>
          </a:xfrm>
        </p:spPr>
        <p:txBody>
          <a:bodyPr/>
          <a:lstStyle/>
          <a:p>
            <a:pPr marL="101600" indent="-101600" algn="ctr" eaLnBrk="1" hangingPunct="1">
              <a:buClr>
                <a:schemeClr val="tx2"/>
              </a:buClr>
              <a:buSzPct val="75000"/>
              <a:buFontTx/>
              <a:buNone/>
            </a:pPr>
            <a:endParaRPr lang="tr-TR" altLang="tr-TR" b="1" smtClean="0">
              <a:solidFill>
                <a:srgbClr val="FF0000"/>
              </a:solidFill>
              <a:latin typeface="Calibri" pitchFamily="34" charset="0"/>
            </a:endParaRPr>
          </a:p>
          <a:p>
            <a:pPr marL="101600" indent="-101600" algn="ctr" eaLnBrk="1" hangingPunct="1">
              <a:buClr>
                <a:schemeClr val="tx2"/>
              </a:buClr>
              <a:buSzPct val="75000"/>
              <a:buFontTx/>
              <a:buNone/>
            </a:pPr>
            <a:endParaRPr lang="tr-TR" altLang="tr-TR" b="1" smtClean="0">
              <a:solidFill>
                <a:srgbClr val="FF0000"/>
              </a:solidFill>
              <a:latin typeface="Calibri" pitchFamily="34" charset="0"/>
            </a:endParaRPr>
          </a:p>
          <a:p>
            <a:pPr marL="101600" indent="-101600" algn="ctr" eaLnBrk="1" hangingPunct="1">
              <a:buClr>
                <a:schemeClr val="tx2"/>
              </a:buClr>
              <a:buSzPct val="75000"/>
              <a:buFontTx/>
              <a:buNone/>
            </a:pPr>
            <a:r>
              <a:rPr lang="tr-TR" altLang="tr-TR" sz="4000" b="1" smtClean="0">
                <a:solidFill>
                  <a:srgbClr val="FF0000"/>
                </a:solidFill>
                <a:latin typeface="Calibri" pitchFamily="34" charset="0"/>
              </a:rPr>
              <a:t>REVİZYON SÜRECİ</a:t>
            </a:r>
          </a:p>
          <a:p>
            <a:pPr marL="101600" indent="-101600" eaLnBrk="1" hangingPunct="1">
              <a:buClr>
                <a:schemeClr val="tx2"/>
              </a:buClr>
              <a:buSzPct val="75000"/>
              <a:buFontTx/>
              <a:buNone/>
            </a:pPr>
            <a:endParaRPr lang="tr-TR" altLang="tr-TR" sz="2200" b="1" smtClean="0">
              <a:latin typeface="Calibri" pitchFamily="34" charset="0"/>
            </a:endParaRPr>
          </a:p>
          <a:p>
            <a:pPr marL="101600" indent="-101600" eaLnBrk="1" hangingPunct="1">
              <a:buClr>
                <a:schemeClr val="tx2"/>
              </a:buClr>
              <a:buSzPct val="75000"/>
              <a:buFontTx/>
              <a:buNone/>
            </a:pPr>
            <a:endParaRPr lang="tr-TR" altLang="tr-TR" sz="2200" b="1" smtClean="0">
              <a:latin typeface="Calibri" pitchFamily="34" charset="0"/>
            </a:endParaRPr>
          </a:p>
          <a:p>
            <a:pPr marL="101600" indent="-101600" eaLnBrk="1" hangingPunct="1">
              <a:buClr>
                <a:schemeClr val="tx2"/>
              </a:buClr>
              <a:buSzPct val="75000"/>
              <a:buFontTx/>
              <a:buNone/>
            </a:pPr>
            <a:endParaRPr lang="tr-TR" altLang="tr-TR" sz="2200" b="1" smtClean="0">
              <a:latin typeface="Calibri" pitchFamily="34" charset="0"/>
            </a:endParaRPr>
          </a:p>
          <a:p>
            <a:pPr marL="101600" indent="-101600" eaLnBrk="1" hangingPunct="1">
              <a:buClr>
                <a:schemeClr val="tx2"/>
              </a:buClr>
              <a:buSzPct val="75000"/>
              <a:buFontTx/>
              <a:buNone/>
            </a:pPr>
            <a:endParaRPr lang="tr-TR" altLang="tr-TR" sz="2200" b="1" smtClean="0">
              <a:latin typeface="Calibri" pitchFamily="34" charset="0"/>
            </a:endParaRPr>
          </a:p>
          <a:p>
            <a:pPr marL="101600" indent="-101600" algn="ctr" eaLnBrk="1" hangingPunct="1">
              <a:buClr>
                <a:schemeClr val="tx2"/>
              </a:buClr>
              <a:buSzPct val="75000"/>
              <a:buFontTx/>
              <a:buNone/>
            </a:pPr>
            <a:endParaRPr lang="tr-TR" altLang="tr-TR" sz="2000" b="1" smtClean="0">
              <a:solidFill>
                <a:srgbClr val="FF0000"/>
              </a:solidFill>
              <a:latin typeface="Calibri" pitchFamily="34" charset="0"/>
            </a:endParaRPr>
          </a:p>
        </p:txBody>
      </p:sp>
      <p:sp>
        <p:nvSpPr>
          <p:cNvPr id="49162" name="Title 17"/>
          <p:cNvSpPr>
            <a:spLocks noGrp="1"/>
          </p:cNvSpPr>
          <p:nvPr>
            <p:ph type="title"/>
          </p:nvPr>
        </p:nvSpPr>
        <p:spPr>
          <a:xfrm>
            <a:off x="1476375" y="0"/>
            <a:ext cx="7210425" cy="1417638"/>
          </a:xfrm>
        </p:spPr>
        <p:txBody>
          <a:bodyPr/>
          <a:lstStyle/>
          <a:p>
            <a:pPr eaLnBrk="1" hangingPunct="1"/>
            <a:r>
              <a:rPr lang="tr-TR" altLang="tr-TR" sz="2800" smtClean="0">
                <a:solidFill>
                  <a:schemeClr val="accent2"/>
                </a:solidFill>
              </a:rPr>
              <a:t>ÇEVİRİ EŞGÜDÜM BAŞKANLIĞI</a:t>
            </a:r>
          </a:p>
        </p:txBody>
      </p:sp>
    </p:spTree>
    <p:extLst>
      <p:ext uri="{BB962C8B-B14F-4D97-AF65-F5344CB8AC3E}">
        <p14:creationId xmlns:p14="http://schemas.microsoft.com/office/powerpoint/2010/main" val="9724269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7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0E4297F4-A370-4776-A398-015E78C31DC5}" type="slidenum">
              <a:rPr lang="tr-TR" altLang="tr-TR" sz="1200" b="1">
                <a:solidFill>
                  <a:schemeClr val="accent2"/>
                </a:solidFill>
                <a:latin typeface="Georgia" pitchFamily="18" charset="0"/>
              </a:rPr>
              <a:pPr algn="ctr" eaLnBrk="1" hangingPunct="1"/>
              <a:t>14</a:t>
            </a:fld>
            <a:endParaRPr lang="tr-TR" altLang="tr-TR" sz="1200" b="1">
              <a:solidFill>
                <a:schemeClr val="accent2"/>
              </a:solidFill>
              <a:latin typeface="Georgia" pitchFamily="18" charset="0"/>
            </a:endParaRPr>
          </a:p>
        </p:txBody>
      </p:sp>
      <p:pic>
        <p:nvPicPr>
          <p:cNvPr id="50181" name="Picture 12" descr="yildizlar"/>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971550" y="836613"/>
            <a:ext cx="6770688" cy="499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2"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50183"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50184" name="Rectangle 15"/>
          <p:cNvSpPr>
            <a:spLocks noChangeArrowheads="1"/>
          </p:cNvSpPr>
          <p:nvPr/>
        </p:nvSpPr>
        <p:spPr bwMode="auto">
          <a:xfrm>
            <a:off x="2124075" y="6524625"/>
            <a:ext cx="4752975" cy="217488"/>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50185" name="Picture 16" descr="tr-i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115888"/>
            <a:ext cx="1152525"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6" name="Title 7"/>
          <p:cNvSpPr txBox="1">
            <a:spLocks/>
          </p:cNvSpPr>
          <p:nvPr/>
        </p:nvSpPr>
        <p:spPr bwMode="auto">
          <a:xfrm>
            <a:off x="1187450" y="0"/>
            <a:ext cx="763270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endParaRPr lang="tr-TR" altLang="tr-TR" sz="3600">
              <a:solidFill>
                <a:srgbClr val="FF0000"/>
              </a:solidFill>
              <a:latin typeface="Calibri" pitchFamily="34" charset="0"/>
            </a:endParaRPr>
          </a:p>
        </p:txBody>
      </p:sp>
      <p:sp>
        <p:nvSpPr>
          <p:cNvPr id="50187" name="14 Başlık"/>
          <p:cNvSpPr>
            <a:spLocks noGrp="1"/>
          </p:cNvSpPr>
          <p:nvPr>
            <p:ph type="title"/>
          </p:nvPr>
        </p:nvSpPr>
        <p:spPr>
          <a:xfrm>
            <a:off x="1835150" y="0"/>
            <a:ext cx="6923088" cy="1125538"/>
          </a:xfrm>
        </p:spPr>
        <p:txBody>
          <a:bodyPr/>
          <a:lstStyle/>
          <a:p>
            <a:r>
              <a:rPr lang="tr-TR" altLang="tr-TR" sz="2400" smtClean="0">
                <a:solidFill>
                  <a:schemeClr val="accent2"/>
                </a:solidFill>
              </a:rPr>
              <a:t>ÇEVİRİ EŞGÜDÜM BAŞKANLIĞI</a:t>
            </a:r>
            <a:endParaRPr lang="tr-TR" altLang="tr-TR" sz="2400" b="1" smtClean="0"/>
          </a:p>
        </p:txBody>
      </p:sp>
      <p:sp>
        <p:nvSpPr>
          <p:cNvPr id="20492" name="15 İçerik Yer Tutucusu"/>
          <p:cNvSpPr>
            <a:spLocks noGrp="1"/>
          </p:cNvSpPr>
          <p:nvPr>
            <p:ph idx="1"/>
          </p:nvPr>
        </p:nvSpPr>
        <p:spPr>
          <a:xfrm>
            <a:off x="395288" y="1412875"/>
            <a:ext cx="7993062" cy="4752975"/>
          </a:xfrm>
        </p:spPr>
        <p:txBody>
          <a:bodyPr>
            <a:normAutofit fontScale="92500" lnSpcReduction="10000"/>
          </a:bodyPr>
          <a:lstStyle/>
          <a:p>
            <a:pPr algn="ctr">
              <a:buFontTx/>
              <a:buNone/>
            </a:pPr>
            <a:r>
              <a:rPr lang="tr-TR" altLang="tr-TR" sz="2200" b="1" dirty="0" smtClean="0">
                <a:latin typeface="Calibri" pitchFamily="34" charset="0"/>
                <a:ea typeface="Calibri" pitchFamily="34" charset="0"/>
                <a:cs typeface="Calibri" pitchFamily="34" charset="0"/>
              </a:rPr>
              <a:t>ÇEVİRİ VE REVİZYON SÜREÇLERİNDE YER ALAN TARAFLAR</a:t>
            </a:r>
          </a:p>
          <a:p>
            <a:pPr algn="ctr">
              <a:buFontTx/>
              <a:buNone/>
            </a:pPr>
            <a:endParaRPr lang="tr-TR" altLang="tr-TR" sz="2200" dirty="0" smtClean="0">
              <a:latin typeface="Calibri" pitchFamily="34" charset="0"/>
              <a:ea typeface="Calibri" pitchFamily="34" charset="0"/>
              <a:cs typeface="Calibri" pitchFamily="34" charset="0"/>
            </a:endParaRPr>
          </a:p>
          <a:p>
            <a:pPr>
              <a:buFontTx/>
              <a:buNone/>
            </a:pPr>
            <a:r>
              <a:rPr lang="tr-TR" altLang="tr-TR" sz="2200" b="1" dirty="0" smtClean="0">
                <a:latin typeface="Calibri" pitchFamily="34" charset="0"/>
                <a:ea typeface="Calibri" pitchFamily="34" charset="0"/>
                <a:cs typeface="Calibri" pitchFamily="34" charset="0"/>
              </a:rPr>
              <a:t>1- Çeviri Eşgüdüm Başkanlığı</a:t>
            </a:r>
          </a:p>
          <a:p>
            <a:pPr>
              <a:buFontTx/>
              <a:buNone/>
            </a:pPr>
            <a:endParaRPr lang="tr-TR" altLang="tr-TR" sz="2200" b="1" dirty="0" smtClean="0">
              <a:latin typeface="Calibri" pitchFamily="34" charset="0"/>
              <a:ea typeface="Calibri" pitchFamily="34" charset="0"/>
              <a:cs typeface="Calibri" pitchFamily="34" charset="0"/>
            </a:endParaRPr>
          </a:p>
          <a:p>
            <a:pPr>
              <a:buFontTx/>
              <a:buNone/>
            </a:pPr>
            <a:r>
              <a:rPr lang="tr-TR" altLang="tr-TR" sz="2200" b="1" dirty="0" smtClean="0">
                <a:latin typeface="Calibri" pitchFamily="34" charset="0"/>
                <a:ea typeface="Calibri" pitchFamily="34" charset="0"/>
                <a:cs typeface="Calibri" pitchFamily="34" charset="0"/>
              </a:rPr>
              <a:t>2- İlgili Kamu Kurumlarında belirlenmiş Çeviri Temas Kişileri ve uzmanların oluşturduğu Çeviri Revizyon Grupları</a:t>
            </a:r>
          </a:p>
          <a:p>
            <a:pPr>
              <a:buFontTx/>
              <a:buNone/>
            </a:pPr>
            <a:endParaRPr lang="tr-TR" altLang="tr-TR" sz="2200" b="1" dirty="0" smtClean="0">
              <a:latin typeface="Calibri" pitchFamily="34" charset="0"/>
              <a:ea typeface="Calibri" pitchFamily="34" charset="0"/>
              <a:cs typeface="Calibri" pitchFamily="34" charset="0"/>
            </a:endParaRPr>
          </a:p>
          <a:p>
            <a:pPr>
              <a:buFontTx/>
              <a:buNone/>
            </a:pPr>
            <a:r>
              <a:rPr lang="tr-TR" altLang="tr-TR" sz="2200" b="1" dirty="0" smtClean="0">
                <a:latin typeface="Calibri" pitchFamily="34" charset="0"/>
                <a:ea typeface="Calibri" pitchFamily="34" charset="0"/>
                <a:cs typeface="Calibri" pitchFamily="34" charset="0"/>
              </a:rPr>
              <a:t>3- AB Bakanlığı’nın diğer ilgili Başkanlıkları (Sektör Uzmanları)</a:t>
            </a:r>
          </a:p>
          <a:p>
            <a:pPr>
              <a:buFontTx/>
              <a:buNone/>
            </a:pPr>
            <a:endParaRPr lang="tr-TR" altLang="tr-TR" sz="2200" b="1" dirty="0" smtClean="0">
              <a:latin typeface="Calibri" pitchFamily="34" charset="0"/>
              <a:ea typeface="Calibri" pitchFamily="34" charset="0"/>
              <a:cs typeface="Calibri" pitchFamily="34" charset="0"/>
            </a:endParaRPr>
          </a:p>
          <a:p>
            <a:pPr>
              <a:buFontTx/>
              <a:buNone/>
            </a:pPr>
            <a:r>
              <a:rPr lang="tr-TR" altLang="tr-TR" sz="2200" b="1" dirty="0" smtClean="0">
                <a:latin typeface="Calibri" pitchFamily="34" charset="0"/>
                <a:ea typeface="Calibri" pitchFamily="34" charset="0"/>
                <a:cs typeface="Calibri" pitchFamily="34" charset="0"/>
              </a:rPr>
              <a:t>4-Çeviri büroları</a:t>
            </a:r>
          </a:p>
          <a:p>
            <a:pPr>
              <a:buFontTx/>
              <a:buNone/>
            </a:pPr>
            <a:endParaRPr lang="tr-TR" altLang="tr-TR" sz="2200" b="1" dirty="0" smtClean="0">
              <a:latin typeface="Calibri" pitchFamily="34" charset="0"/>
              <a:ea typeface="Calibri" pitchFamily="34" charset="0"/>
              <a:cs typeface="Calibri" pitchFamily="34" charset="0"/>
            </a:endParaRPr>
          </a:p>
          <a:p>
            <a:pPr marL="342900" lvl="1" indent="-342900" algn="just">
              <a:buClr>
                <a:schemeClr val="accent1"/>
              </a:buClr>
              <a:buSzPct val="80000"/>
              <a:buFontTx/>
              <a:buNone/>
            </a:pPr>
            <a:r>
              <a:rPr lang="tr-TR" altLang="tr-TR" sz="2200" b="1" dirty="0" smtClean="0">
                <a:latin typeface="Calibri" pitchFamily="34" charset="0"/>
                <a:ea typeface="Calibri" pitchFamily="34" charset="0"/>
                <a:cs typeface="Calibri" pitchFamily="34" charset="0"/>
              </a:rPr>
              <a:t>5-Diğer ilgili ve uzman kurumlar (örneğin, üniversiteler)</a:t>
            </a:r>
          </a:p>
          <a:p>
            <a:pPr algn="just">
              <a:buFontTx/>
              <a:buNone/>
            </a:pPr>
            <a:endParaRPr lang="tr-TR" altLang="tr-TR" sz="2000" dirty="0" smtClean="0">
              <a:ea typeface="Calibri" pitchFamily="34" charset="0"/>
              <a:cs typeface="Calibri" pitchFamily="34" charset="0"/>
            </a:endParaRPr>
          </a:p>
          <a:p>
            <a:pPr algn="just">
              <a:buFontTx/>
              <a:buNone/>
            </a:pPr>
            <a:r>
              <a:rPr lang="tr-TR" altLang="tr-TR" sz="2000" dirty="0" smtClean="0">
                <a:ea typeface="Calibri" pitchFamily="34" charset="0"/>
                <a:cs typeface="Calibri" pitchFamily="34" charset="0"/>
              </a:rPr>
              <a:t>	</a:t>
            </a:r>
          </a:p>
          <a:p>
            <a:pPr algn="just">
              <a:buFontTx/>
              <a:buNone/>
            </a:pPr>
            <a:endParaRPr lang="tr-TR" altLang="tr-TR" sz="2000" dirty="0" smtClean="0">
              <a:solidFill>
                <a:schemeClr val="tx2"/>
              </a:solidFill>
              <a:cs typeface="Arial" pitchFamily="34" charset="0"/>
            </a:endParaRPr>
          </a:p>
        </p:txBody>
      </p:sp>
    </p:spTree>
    <p:extLst>
      <p:ext uri="{BB962C8B-B14F-4D97-AF65-F5344CB8AC3E}">
        <p14:creationId xmlns:p14="http://schemas.microsoft.com/office/powerpoint/2010/main" val="13652412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4"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B62E08B1-8856-47C1-A50B-2D9B429952D3}" type="slidenum">
              <a:rPr lang="tr-TR" altLang="tr-TR" sz="1200" b="1">
                <a:solidFill>
                  <a:schemeClr val="accent2"/>
                </a:solidFill>
                <a:latin typeface="Georgia" pitchFamily="18" charset="0"/>
              </a:rPr>
              <a:pPr algn="ctr" eaLnBrk="1" hangingPunct="1"/>
              <a:t>15</a:t>
            </a:fld>
            <a:endParaRPr lang="tr-TR" altLang="tr-TR" sz="1200" b="1">
              <a:solidFill>
                <a:schemeClr val="accent2"/>
              </a:solidFill>
              <a:latin typeface="Georgia" pitchFamily="18" charset="0"/>
            </a:endParaRPr>
          </a:p>
        </p:txBody>
      </p:sp>
      <p:pic>
        <p:nvPicPr>
          <p:cNvPr id="51205" name="Picture 12" descr="yildizlar"/>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971550" y="836613"/>
            <a:ext cx="6770688" cy="499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6"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51207"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51208" name="Rectangle 15"/>
          <p:cNvSpPr>
            <a:spLocks noChangeArrowheads="1"/>
          </p:cNvSpPr>
          <p:nvPr/>
        </p:nvSpPr>
        <p:spPr bwMode="auto">
          <a:xfrm>
            <a:off x="2124075" y="6524625"/>
            <a:ext cx="4752975" cy="217488"/>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51209" name="Picture 16" descr="tr-i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115888"/>
            <a:ext cx="1152525"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10" name="Title 7"/>
          <p:cNvSpPr txBox="1">
            <a:spLocks/>
          </p:cNvSpPr>
          <p:nvPr/>
        </p:nvSpPr>
        <p:spPr bwMode="auto">
          <a:xfrm>
            <a:off x="1187450" y="0"/>
            <a:ext cx="763270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endParaRPr lang="tr-TR" altLang="tr-TR" sz="3600">
              <a:solidFill>
                <a:srgbClr val="FF0000"/>
              </a:solidFill>
              <a:latin typeface="Calibri" pitchFamily="34" charset="0"/>
            </a:endParaRPr>
          </a:p>
        </p:txBody>
      </p:sp>
      <p:sp>
        <p:nvSpPr>
          <p:cNvPr id="51211" name="14 Başlık"/>
          <p:cNvSpPr>
            <a:spLocks noGrp="1"/>
          </p:cNvSpPr>
          <p:nvPr>
            <p:ph type="title"/>
          </p:nvPr>
        </p:nvSpPr>
        <p:spPr>
          <a:xfrm>
            <a:off x="1835150" y="0"/>
            <a:ext cx="6923088" cy="1125538"/>
          </a:xfrm>
        </p:spPr>
        <p:txBody>
          <a:bodyPr/>
          <a:lstStyle/>
          <a:p>
            <a:r>
              <a:rPr lang="tr-TR" altLang="tr-TR" sz="2400" b="1" smtClean="0">
                <a:solidFill>
                  <a:schemeClr val="accent2"/>
                </a:solidFill>
              </a:rPr>
              <a:t>ÇEVİRİ EŞGÜDÜM BAŞKANLIĞI</a:t>
            </a:r>
          </a:p>
        </p:txBody>
      </p:sp>
      <p:sp>
        <p:nvSpPr>
          <p:cNvPr id="20492" name="15 İçerik Yer Tutucusu"/>
          <p:cNvSpPr>
            <a:spLocks noGrp="1"/>
          </p:cNvSpPr>
          <p:nvPr>
            <p:ph idx="1"/>
          </p:nvPr>
        </p:nvSpPr>
        <p:spPr>
          <a:xfrm>
            <a:off x="468313" y="1412875"/>
            <a:ext cx="7920037" cy="4537075"/>
          </a:xfrm>
        </p:spPr>
        <p:txBody>
          <a:bodyPr>
            <a:normAutofit fontScale="92500" lnSpcReduction="10000"/>
          </a:bodyPr>
          <a:lstStyle/>
          <a:p>
            <a:pPr algn="ctr">
              <a:buFontTx/>
              <a:buNone/>
            </a:pPr>
            <a:r>
              <a:rPr lang="tr-TR" altLang="tr-TR" sz="2200" b="1" dirty="0" smtClean="0">
                <a:latin typeface="Calibri" pitchFamily="34" charset="0"/>
                <a:ea typeface="Calibri" pitchFamily="34" charset="0"/>
                <a:cs typeface="Calibri" pitchFamily="34" charset="0"/>
              </a:rPr>
              <a:t>ÇEVİRİ VE REVİZYON SÜREÇLERİNDE AŞAMALAR</a:t>
            </a:r>
          </a:p>
          <a:p>
            <a:pPr>
              <a:buFontTx/>
              <a:buNone/>
            </a:pPr>
            <a:r>
              <a:rPr lang="tr-TR" altLang="tr-TR" sz="2200" b="1" dirty="0" smtClean="0">
                <a:latin typeface="Calibri" pitchFamily="34" charset="0"/>
                <a:ea typeface="Calibri" pitchFamily="34" charset="0"/>
                <a:cs typeface="Calibri" pitchFamily="34" charset="0"/>
              </a:rPr>
              <a:t>	1- Çevrilmesine öncelik verilen mevzuatın belirlenmesi</a:t>
            </a:r>
          </a:p>
          <a:p>
            <a:pPr>
              <a:buFontTx/>
              <a:buNone/>
            </a:pPr>
            <a:r>
              <a:rPr lang="tr-TR" altLang="tr-TR" sz="2200" b="1" dirty="0" smtClean="0">
                <a:latin typeface="Calibri" pitchFamily="34" charset="0"/>
                <a:ea typeface="Calibri" pitchFamily="34" charset="0"/>
                <a:cs typeface="Calibri" pitchFamily="34" charset="0"/>
              </a:rPr>
              <a:t>  	( İlgili Kurumlar ve Başkanlıklarla istişare halinde)</a:t>
            </a:r>
          </a:p>
          <a:p>
            <a:pPr>
              <a:buFontTx/>
              <a:buNone/>
            </a:pPr>
            <a:r>
              <a:rPr lang="tr-TR" altLang="tr-TR" sz="2200" b="1" dirty="0" smtClean="0">
                <a:latin typeface="Calibri" pitchFamily="34" charset="0"/>
                <a:ea typeface="Calibri" pitchFamily="34" charset="0"/>
                <a:cs typeface="Calibri" pitchFamily="34" charset="0"/>
              </a:rPr>
              <a:t>	2- Çevrilecek müktesebatın çeviri bürosunda Rehberimiz doğrultusunda çevrilmesi ve ÇEB’ e gönderilmesi </a:t>
            </a:r>
          </a:p>
          <a:p>
            <a:pPr>
              <a:buFontTx/>
              <a:buNone/>
            </a:pPr>
            <a:r>
              <a:rPr lang="tr-TR" altLang="tr-TR" sz="2200" b="1" dirty="0" smtClean="0">
                <a:latin typeface="Calibri" pitchFamily="34" charset="0"/>
                <a:ea typeface="Calibri" pitchFamily="34" charset="0"/>
                <a:cs typeface="Calibri" pitchFamily="34" charset="0"/>
              </a:rPr>
              <a:t>	3- CC Vista veri tabanına çevirinin yüklenmesi </a:t>
            </a:r>
          </a:p>
          <a:p>
            <a:pPr>
              <a:buFontTx/>
              <a:buNone/>
            </a:pPr>
            <a:r>
              <a:rPr lang="tr-TR" altLang="tr-TR" sz="2200" b="1" dirty="0" smtClean="0">
                <a:latin typeface="Calibri" pitchFamily="34" charset="0"/>
                <a:ea typeface="Calibri" pitchFamily="34" charset="0"/>
                <a:cs typeface="Calibri" pitchFamily="34" charset="0"/>
              </a:rPr>
              <a:t>	4-ÇEB içinde ilk revizyonun tamamlanması</a:t>
            </a:r>
          </a:p>
          <a:p>
            <a:pPr>
              <a:buFontTx/>
              <a:buNone/>
            </a:pPr>
            <a:r>
              <a:rPr lang="tr-TR" altLang="tr-TR" sz="2200" b="1" dirty="0" smtClean="0">
                <a:latin typeface="Calibri" pitchFamily="34" charset="0"/>
                <a:ea typeface="Calibri" pitchFamily="34" charset="0"/>
                <a:cs typeface="Calibri" pitchFamily="34" charset="0"/>
              </a:rPr>
              <a:t>	5-İlk revizyon aşamasında terminoloji listesinin oluşturulması</a:t>
            </a:r>
          </a:p>
          <a:p>
            <a:pPr marL="342900" lvl="1" indent="-342900" algn="just">
              <a:buClr>
                <a:schemeClr val="accent1"/>
              </a:buClr>
              <a:buSzPct val="80000"/>
              <a:buFontTx/>
              <a:buNone/>
            </a:pPr>
            <a:r>
              <a:rPr lang="tr-TR" altLang="tr-TR" sz="2200" b="1" dirty="0" smtClean="0">
                <a:latin typeface="Calibri" pitchFamily="34" charset="0"/>
                <a:ea typeface="Calibri" pitchFamily="34" charset="0"/>
                <a:cs typeface="Calibri" pitchFamily="34" charset="0"/>
              </a:rPr>
              <a:t>	6-İlgili Kurumların uzmanları ile revizyon toplantılarının gerçekleştirilmesi</a:t>
            </a:r>
          </a:p>
          <a:p>
            <a:pPr marL="342900" lvl="1" indent="-342900" algn="just">
              <a:buClr>
                <a:schemeClr val="accent1"/>
              </a:buClr>
              <a:buSzPct val="80000"/>
              <a:buFontTx/>
              <a:buNone/>
            </a:pPr>
            <a:r>
              <a:rPr lang="tr-TR" altLang="tr-TR" sz="2200" b="1" dirty="0" smtClean="0">
                <a:latin typeface="Calibri" pitchFamily="34" charset="0"/>
                <a:ea typeface="Calibri" pitchFamily="34" charset="0"/>
                <a:cs typeface="Calibri" pitchFamily="34" charset="0"/>
              </a:rPr>
              <a:t>	7-Tüm tarafların mutabakata vardığı çevirinin CC </a:t>
            </a:r>
            <a:r>
              <a:rPr lang="tr-TR" altLang="tr-TR" sz="2200" b="1" dirty="0" err="1" smtClean="0">
                <a:latin typeface="Calibri" pitchFamily="34" charset="0"/>
                <a:ea typeface="Calibri" pitchFamily="34" charset="0"/>
                <a:cs typeface="Calibri" pitchFamily="34" charset="0"/>
              </a:rPr>
              <a:t>vistaya</a:t>
            </a:r>
            <a:r>
              <a:rPr lang="tr-TR" altLang="tr-TR" sz="2200" b="1" dirty="0" smtClean="0">
                <a:latin typeface="Calibri" pitchFamily="34" charset="0"/>
                <a:ea typeface="Calibri" pitchFamily="34" charset="0"/>
                <a:cs typeface="Calibri" pitchFamily="34" charset="0"/>
              </a:rPr>
              <a:t> «</a:t>
            </a:r>
            <a:r>
              <a:rPr lang="tr-TR" altLang="tr-TR" sz="2200" b="1" dirty="0" err="1" smtClean="0">
                <a:latin typeface="Calibri" pitchFamily="34" charset="0"/>
                <a:ea typeface="Calibri" pitchFamily="34" charset="0"/>
                <a:cs typeface="Calibri" pitchFamily="34" charset="0"/>
              </a:rPr>
              <a:t>revised</a:t>
            </a:r>
            <a:r>
              <a:rPr lang="tr-TR" altLang="tr-TR" sz="2200" b="1" dirty="0" smtClean="0">
                <a:latin typeface="Calibri" pitchFamily="34" charset="0"/>
                <a:ea typeface="Calibri" pitchFamily="34" charset="0"/>
                <a:cs typeface="Calibri" pitchFamily="34" charset="0"/>
              </a:rPr>
              <a:t>» olarak yüklenmesi</a:t>
            </a:r>
            <a:endParaRPr lang="tr-TR" altLang="tr-TR" sz="2200" dirty="0" smtClean="0">
              <a:latin typeface="Calibri" pitchFamily="34" charset="0"/>
              <a:ea typeface="Calibri" pitchFamily="34" charset="0"/>
              <a:cs typeface="Calibri" pitchFamily="34" charset="0"/>
            </a:endParaRPr>
          </a:p>
          <a:p>
            <a:pPr algn="just">
              <a:buFontTx/>
              <a:buNone/>
            </a:pPr>
            <a:r>
              <a:rPr lang="tr-TR" altLang="tr-TR" sz="2000" dirty="0" smtClean="0">
                <a:ea typeface="Calibri" pitchFamily="34" charset="0"/>
                <a:cs typeface="Calibri" pitchFamily="34" charset="0"/>
              </a:rPr>
              <a:t>	</a:t>
            </a:r>
          </a:p>
          <a:p>
            <a:pPr algn="just">
              <a:buFontTx/>
              <a:buNone/>
            </a:pPr>
            <a:endParaRPr lang="tr-TR" altLang="tr-TR" sz="2000" dirty="0" smtClean="0">
              <a:solidFill>
                <a:schemeClr val="tx2"/>
              </a:solidFill>
              <a:cs typeface="Arial" pitchFamily="34" charset="0"/>
            </a:endParaRPr>
          </a:p>
        </p:txBody>
      </p:sp>
    </p:spTree>
    <p:extLst>
      <p:ext uri="{BB962C8B-B14F-4D97-AF65-F5344CB8AC3E}">
        <p14:creationId xmlns:p14="http://schemas.microsoft.com/office/powerpoint/2010/main" val="17618117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8"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9CDD8A65-7F5E-428D-825D-F2B9EC8052A4}" type="slidenum">
              <a:rPr lang="tr-TR" altLang="tr-TR" sz="1200" b="1">
                <a:solidFill>
                  <a:schemeClr val="accent2"/>
                </a:solidFill>
                <a:latin typeface="Georgia" pitchFamily="18" charset="0"/>
              </a:rPr>
              <a:pPr algn="ctr" eaLnBrk="1" hangingPunct="1"/>
              <a:t>16</a:t>
            </a:fld>
            <a:endParaRPr lang="tr-TR" altLang="tr-TR" sz="1200" b="1">
              <a:solidFill>
                <a:schemeClr val="accent2"/>
              </a:solidFill>
              <a:latin typeface="Georgia" pitchFamily="18" charset="0"/>
            </a:endParaRPr>
          </a:p>
        </p:txBody>
      </p:sp>
      <p:pic>
        <p:nvPicPr>
          <p:cNvPr id="52229" name="Picture 12" descr="yildizlar"/>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971550" y="836613"/>
            <a:ext cx="6770688" cy="499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0"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52231"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52232" name="Rectangle 15"/>
          <p:cNvSpPr>
            <a:spLocks noChangeArrowheads="1"/>
          </p:cNvSpPr>
          <p:nvPr/>
        </p:nvSpPr>
        <p:spPr bwMode="auto">
          <a:xfrm>
            <a:off x="2124075" y="6524625"/>
            <a:ext cx="4752975" cy="217488"/>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52233" name="Picture 16" descr="tr-i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115888"/>
            <a:ext cx="1152525"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4" name="Title 7"/>
          <p:cNvSpPr txBox="1">
            <a:spLocks/>
          </p:cNvSpPr>
          <p:nvPr/>
        </p:nvSpPr>
        <p:spPr bwMode="auto">
          <a:xfrm>
            <a:off x="1187450" y="0"/>
            <a:ext cx="763270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endParaRPr lang="tr-TR" altLang="tr-TR" sz="3600">
              <a:solidFill>
                <a:srgbClr val="FF0000"/>
              </a:solidFill>
              <a:latin typeface="Calibri" pitchFamily="34" charset="0"/>
            </a:endParaRPr>
          </a:p>
        </p:txBody>
      </p:sp>
      <p:sp>
        <p:nvSpPr>
          <p:cNvPr id="52235" name="14 Başlık"/>
          <p:cNvSpPr>
            <a:spLocks noGrp="1"/>
          </p:cNvSpPr>
          <p:nvPr>
            <p:ph type="title"/>
          </p:nvPr>
        </p:nvSpPr>
        <p:spPr>
          <a:xfrm>
            <a:off x="1835150" y="0"/>
            <a:ext cx="6923088" cy="1125538"/>
          </a:xfrm>
        </p:spPr>
        <p:txBody>
          <a:bodyPr/>
          <a:lstStyle/>
          <a:p>
            <a:r>
              <a:rPr lang="tr-TR" altLang="tr-TR" sz="2400" smtClean="0">
                <a:solidFill>
                  <a:schemeClr val="accent2"/>
                </a:solidFill>
              </a:rPr>
              <a:t>ÇEVİRİ EŞGÜDÜM BAŞKANLIĞI</a:t>
            </a:r>
          </a:p>
        </p:txBody>
      </p:sp>
      <p:sp>
        <p:nvSpPr>
          <p:cNvPr id="52236" name="15 İçerik Yer Tutucusu"/>
          <p:cNvSpPr>
            <a:spLocks noGrp="1"/>
          </p:cNvSpPr>
          <p:nvPr>
            <p:ph idx="1"/>
          </p:nvPr>
        </p:nvSpPr>
        <p:spPr>
          <a:xfrm>
            <a:off x="468313" y="1412875"/>
            <a:ext cx="7920037" cy="4537075"/>
          </a:xfrm>
        </p:spPr>
        <p:txBody>
          <a:bodyPr>
            <a:normAutofit lnSpcReduction="10000"/>
          </a:bodyPr>
          <a:lstStyle/>
          <a:p>
            <a:pPr>
              <a:buFontTx/>
              <a:buNone/>
            </a:pPr>
            <a:r>
              <a:rPr lang="tr-TR" altLang="tr-TR" sz="2200" b="1" dirty="0" smtClean="0">
                <a:latin typeface="Calibri" pitchFamily="34" charset="0"/>
                <a:ea typeface="Calibri" pitchFamily="34" charset="0"/>
                <a:cs typeface="Calibri" pitchFamily="34" charset="0"/>
              </a:rPr>
              <a:t>AB MÜKTESEBATININ ÇEVRİLMESİ SÜRECİNDE ÖNEMLİ NOKTALAR</a:t>
            </a:r>
          </a:p>
          <a:p>
            <a:pPr>
              <a:buFontTx/>
              <a:buNone/>
            </a:pPr>
            <a:endParaRPr lang="tr-TR" altLang="tr-TR" sz="2200" dirty="0" smtClean="0">
              <a:latin typeface="Calibri" pitchFamily="34" charset="0"/>
              <a:ea typeface="Calibri" pitchFamily="34" charset="0"/>
              <a:cs typeface="Calibri" pitchFamily="34" charset="0"/>
            </a:endParaRPr>
          </a:p>
          <a:p>
            <a:pPr>
              <a:buFontTx/>
              <a:buNone/>
            </a:pPr>
            <a:r>
              <a:rPr lang="tr-TR" altLang="tr-TR" sz="2200" b="1" dirty="0" smtClean="0">
                <a:latin typeface="Calibri" pitchFamily="34" charset="0"/>
                <a:ea typeface="Calibri" pitchFamily="34" charset="0"/>
                <a:cs typeface="Calibri" pitchFamily="34" charset="0"/>
              </a:rPr>
              <a:t>1- </a:t>
            </a:r>
            <a:r>
              <a:rPr lang="tr-TR" altLang="tr-TR" sz="2200" b="1" dirty="0" err="1" smtClean="0">
                <a:latin typeface="Calibri" pitchFamily="34" charset="0"/>
                <a:ea typeface="Calibri" pitchFamily="34" charset="0"/>
                <a:cs typeface="Calibri" pitchFamily="34" charset="0"/>
              </a:rPr>
              <a:t>Terminoji</a:t>
            </a:r>
            <a:r>
              <a:rPr lang="tr-TR" altLang="tr-TR" sz="2200" b="1" dirty="0" smtClean="0">
                <a:latin typeface="Calibri" pitchFamily="34" charset="0"/>
                <a:ea typeface="Calibri" pitchFamily="34" charset="0"/>
                <a:cs typeface="Calibri" pitchFamily="34" charset="0"/>
              </a:rPr>
              <a:t> alanı: AB müktesebatının yer aldığı alanda terminoloji çalışmalarına özellikle dikkat edilmekte ve terminoloji tablolarının hazırlanmasında kurumlardan uzmanlarla istişare edilmektedir.</a:t>
            </a:r>
          </a:p>
          <a:p>
            <a:pPr>
              <a:buFontTx/>
              <a:buNone/>
            </a:pPr>
            <a:endParaRPr lang="tr-TR" altLang="tr-TR" sz="2200" b="1" dirty="0" smtClean="0">
              <a:latin typeface="Calibri" pitchFamily="34" charset="0"/>
              <a:ea typeface="Calibri" pitchFamily="34" charset="0"/>
              <a:cs typeface="Calibri" pitchFamily="34" charset="0"/>
            </a:endParaRPr>
          </a:p>
          <a:p>
            <a:pPr>
              <a:buFontTx/>
              <a:buNone/>
            </a:pPr>
            <a:r>
              <a:rPr lang="tr-TR" altLang="tr-TR" sz="2200" b="1" dirty="0" smtClean="0">
                <a:latin typeface="Calibri" pitchFamily="34" charset="0"/>
                <a:ea typeface="Calibri" pitchFamily="34" charset="0"/>
                <a:cs typeface="Calibri" pitchFamily="34" charset="0"/>
              </a:rPr>
              <a:t>2- Başkanlığımızda sürdürülen çeviri çalışmaları sırasında fasıl bazında  bir AB terminolojisi </a:t>
            </a:r>
            <a:r>
              <a:rPr lang="tr-TR" altLang="tr-TR" sz="2200" b="1" dirty="0" err="1" smtClean="0">
                <a:latin typeface="Calibri" pitchFamily="34" charset="0"/>
                <a:ea typeface="Calibri" pitchFamily="34" charset="0"/>
                <a:cs typeface="Calibri" pitchFamily="34" charset="0"/>
              </a:rPr>
              <a:t>veritabanını</a:t>
            </a:r>
            <a:r>
              <a:rPr lang="tr-TR" altLang="tr-TR" sz="2200" b="1" dirty="0" smtClean="0">
                <a:latin typeface="Calibri" pitchFamily="34" charset="0"/>
                <a:ea typeface="Calibri" pitchFamily="34" charset="0"/>
                <a:cs typeface="Calibri" pitchFamily="34" charset="0"/>
              </a:rPr>
              <a:t> oluşturulmaktadır. </a:t>
            </a:r>
          </a:p>
          <a:p>
            <a:pPr>
              <a:buFontTx/>
              <a:buNone/>
            </a:pPr>
            <a:endParaRPr lang="tr-TR" altLang="tr-TR" sz="2000" b="1" dirty="0" smtClean="0">
              <a:solidFill>
                <a:schemeClr val="tx2"/>
              </a:solidFill>
            </a:endParaRPr>
          </a:p>
          <a:p>
            <a:pPr>
              <a:buFontTx/>
              <a:buNone/>
            </a:pPr>
            <a:endParaRPr lang="tr-TR" altLang="tr-TR" sz="2000" b="1" dirty="0" smtClean="0">
              <a:solidFill>
                <a:schemeClr val="tx2"/>
              </a:solidFill>
            </a:endParaRPr>
          </a:p>
          <a:p>
            <a:pPr algn="just">
              <a:buFontTx/>
              <a:buNone/>
            </a:pPr>
            <a:endParaRPr lang="tr-TR" altLang="tr-TR" sz="2000" dirty="0" smtClean="0">
              <a:ea typeface="Calibri" pitchFamily="34" charset="0"/>
              <a:cs typeface="Calibri" pitchFamily="34" charset="0"/>
            </a:endParaRPr>
          </a:p>
          <a:p>
            <a:pPr algn="just">
              <a:buFontTx/>
              <a:buNone/>
            </a:pPr>
            <a:r>
              <a:rPr lang="tr-TR" altLang="tr-TR" sz="2000" dirty="0" smtClean="0">
                <a:ea typeface="Calibri" pitchFamily="34" charset="0"/>
                <a:cs typeface="Calibri" pitchFamily="34" charset="0"/>
              </a:rPr>
              <a:t>	</a:t>
            </a:r>
          </a:p>
          <a:p>
            <a:pPr algn="just">
              <a:buFontTx/>
              <a:buNone/>
            </a:pPr>
            <a:endParaRPr lang="tr-TR" altLang="tr-TR" sz="2000" dirty="0" smtClean="0">
              <a:solidFill>
                <a:schemeClr val="tx2"/>
              </a:solidFill>
              <a:cs typeface="Arial" pitchFamily="34" charset="0"/>
            </a:endParaRPr>
          </a:p>
        </p:txBody>
      </p:sp>
    </p:spTree>
    <p:extLst>
      <p:ext uri="{BB962C8B-B14F-4D97-AF65-F5344CB8AC3E}">
        <p14:creationId xmlns:p14="http://schemas.microsoft.com/office/powerpoint/2010/main" val="34654449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2"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6501250E-9472-401C-A04A-9BF838E2B02E}" type="slidenum">
              <a:rPr lang="tr-TR" altLang="tr-TR" sz="1200" b="1">
                <a:solidFill>
                  <a:schemeClr val="accent2"/>
                </a:solidFill>
                <a:latin typeface="Georgia" pitchFamily="18" charset="0"/>
              </a:rPr>
              <a:pPr algn="ctr" eaLnBrk="1" hangingPunct="1"/>
              <a:t>17</a:t>
            </a:fld>
            <a:endParaRPr lang="tr-TR" altLang="tr-TR" sz="1200" b="1">
              <a:solidFill>
                <a:schemeClr val="accent2"/>
              </a:solidFill>
              <a:latin typeface="Georgia" pitchFamily="18" charset="0"/>
            </a:endParaRPr>
          </a:p>
        </p:txBody>
      </p:sp>
      <p:pic>
        <p:nvPicPr>
          <p:cNvPr id="53253" name="Picture 12" descr="yildizlar"/>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971550" y="836613"/>
            <a:ext cx="6770688" cy="499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4"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53255"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53256" name="Rectangle 15"/>
          <p:cNvSpPr>
            <a:spLocks noChangeArrowheads="1"/>
          </p:cNvSpPr>
          <p:nvPr/>
        </p:nvSpPr>
        <p:spPr bwMode="auto">
          <a:xfrm>
            <a:off x="2124075" y="6524625"/>
            <a:ext cx="4752975" cy="217488"/>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53257" name="Picture 16" descr="tr-i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115888"/>
            <a:ext cx="1152525"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8" name="Title 7"/>
          <p:cNvSpPr txBox="1">
            <a:spLocks/>
          </p:cNvSpPr>
          <p:nvPr/>
        </p:nvSpPr>
        <p:spPr bwMode="auto">
          <a:xfrm>
            <a:off x="1187450" y="0"/>
            <a:ext cx="763270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endParaRPr lang="tr-TR" altLang="tr-TR" sz="3600">
              <a:solidFill>
                <a:srgbClr val="FF0000"/>
              </a:solidFill>
              <a:latin typeface="Calibri" pitchFamily="34" charset="0"/>
            </a:endParaRPr>
          </a:p>
        </p:txBody>
      </p:sp>
      <p:sp>
        <p:nvSpPr>
          <p:cNvPr id="53259" name="14 Başlık"/>
          <p:cNvSpPr>
            <a:spLocks noGrp="1"/>
          </p:cNvSpPr>
          <p:nvPr>
            <p:ph type="title"/>
          </p:nvPr>
        </p:nvSpPr>
        <p:spPr>
          <a:xfrm>
            <a:off x="1835150" y="0"/>
            <a:ext cx="6923088" cy="1125538"/>
          </a:xfrm>
        </p:spPr>
        <p:txBody>
          <a:bodyPr/>
          <a:lstStyle/>
          <a:p>
            <a:r>
              <a:rPr lang="tr-TR" altLang="tr-TR" sz="2400" b="1" smtClean="0">
                <a:solidFill>
                  <a:schemeClr val="accent2"/>
                </a:solidFill>
              </a:rPr>
              <a:t>ÇEVİRİ EŞGÜDÜM BAŞKANLIĞI</a:t>
            </a:r>
          </a:p>
        </p:txBody>
      </p:sp>
      <p:sp>
        <p:nvSpPr>
          <p:cNvPr id="53260" name="15 İçerik Yer Tutucusu"/>
          <p:cNvSpPr>
            <a:spLocks noGrp="1"/>
          </p:cNvSpPr>
          <p:nvPr>
            <p:ph idx="1"/>
          </p:nvPr>
        </p:nvSpPr>
        <p:spPr>
          <a:xfrm>
            <a:off x="468313" y="1412875"/>
            <a:ext cx="7920037" cy="4537075"/>
          </a:xfrm>
        </p:spPr>
        <p:txBody>
          <a:bodyPr>
            <a:normAutofit fontScale="92500" lnSpcReduction="20000"/>
          </a:bodyPr>
          <a:lstStyle/>
          <a:p>
            <a:pPr>
              <a:buFontTx/>
              <a:buNone/>
            </a:pPr>
            <a:endParaRPr lang="tr-TR" altLang="tr-TR" sz="1800" b="1" dirty="0" smtClean="0">
              <a:solidFill>
                <a:schemeClr val="tx2"/>
              </a:solidFill>
            </a:endParaRPr>
          </a:p>
          <a:p>
            <a:pPr>
              <a:buFontTx/>
              <a:buNone/>
            </a:pPr>
            <a:r>
              <a:rPr lang="tr-TR" altLang="tr-TR" sz="1800" b="1" dirty="0" smtClean="0">
                <a:latin typeface="Calibri" pitchFamily="34" charset="0"/>
                <a:ea typeface="Calibri" pitchFamily="34" charset="0"/>
                <a:cs typeface="Calibri" pitchFamily="34" charset="0"/>
              </a:rPr>
              <a:t>AB MÜKTESEBATININ ÇEVRİLMESİ SÜRECİNİN ÖNEMLİ KATKILARI</a:t>
            </a:r>
          </a:p>
          <a:p>
            <a:pPr>
              <a:buFontTx/>
              <a:buNone/>
            </a:pPr>
            <a:endParaRPr lang="tr-TR" altLang="tr-TR" sz="1800" dirty="0" smtClean="0">
              <a:latin typeface="Calibri" pitchFamily="34" charset="0"/>
              <a:ea typeface="Calibri" pitchFamily="34" charset="0"/>
              <a:cs typeface="Calibri" pitchFamily="34" charset="0"/>
            </a:endParaRPr>
          </a:p>
          <a:p>
            <a:pPr>
              <a:buFontTx/>
              <a:buNone/>
            </a:pPr>
            <a:r>
              <a:rPr lang="tr-TR" altLang="tr-TR" sz="2400" b="1" dirty="0" smtClean="0">
                <a:latin typeface="Calibri" pitchFamily="34" charset="0"/>
                <a:ea typeface="Calibri" pitchFamily="34" charset="0"/>
                <a:cs typeface="Calibri" pitchFamily="34" charset="0"/>
              </a:rPr>
              <a:t>1- AB ile ilgili tüm çalışmalarda, doğru terminolojinin yerleşmesi ve yaygın kullanımına katkıda bulunulması hedeflenmektedir</a:t>
            </a:r>
          </a:p>
          <a:p>
            <a:pPr>
              <a:buFontTx/>
              <a:buNone/>
            </a:pPr>
            <a:endParaRPr lang="tr-TR" altLang="tr-TR" sz="2400" b="1" dirty="0" smtClean="0">
              <a:latin typeface="Calibri" pitchFamily="34" charset="0"/>
              <a:ea typeface="Calibri" pitchFamily="34" charset="0"/>
              <a:cs typeface="Calibri" pitchFamily="34" charset="0"/>
            </a:endParaRPr>
          </a:p>
          <a:p>
            <a:pPr>
              <a:buFontTx/>
              <a:buNone/>
            </a:pPr>
            <a:r>
              <a:rPr lang="tr-TR" altLang="tr-TR" sz="2400" b="1" dirty="0" smtClean="0">
                <a:latin typeface="Calibri" pitchFamily="34" charset="0"/>
                <a:ea typeface="Calibri" pitchFamily="34" charset="0"/>
                <a:cs typeface="Calibri" pitchFamily="34" charset="0"/>
              </a:rPr>
              <a:t>2- Bu terminolojinin yaygınlaşması ve yerleşmesinin,</a:t>
            </a:r>
          </a:p>
          <a:p>
            <a:pPr>
              <a:buFontTx/>
              <a:buNone/>
            </a:pPr>
            <a:r>
              <a:rPr lang="tr-TR" altLang="tr-TR" sz="2400" b="1" dirty="0" smtClean="0">
                <a:latin typeface="Calibri" pitchFamily="34" charset="0"/>
                <a:ea typeface="Calibri" pitchFamily="34" charset="0"/>
                <a:cs typeface="Calibri" pitchFamily="34" charset="0"/>
              </a:rPr>
              <a:t>     AB alanında uzmanlaşmayı hedefleyen yazılı çeviri yapanların yanı sıra sözlü çevirmenlere de katkıları olacağı düşünülmektedir. </a:t>
            </a:r>
          </a:p>
          <a:p>
            <a:pPr>
              <a:buFontTx/>
              <a:buNone/>
            </a:pPr>
            <a:endParaRPr lang="tr-TR" altLang="tr-TR" sz="2000" b="1" dirty="0" smtClean="0">
              <a:solidFill>
                <a:schemeClr val="tx2"/>
              </a:solidFill>
            </a:endParaRPr>
          </a:p>
          <a:p>
            <a:pPr>
              <a:buFontTx/>
              <a:buNone/>
            </a:pPr>
            <a:endParaRPr lang="tr-TR" altLang="tr-TR" sz="2400" dirty="0" smtClean="0">
              <a:solidFill>
                <a:schemeClr val="tx2"/>
              </a:solidFill>
            </a:endParaRPr>
          </a:p>
          <a:p>
            <a:pPr>
              <a:buFontTx/>
              <a:buNone/>
            </a:pPr>
            <a:endParaRPr lang="tr-TR" altLang="tr-TR" sz="2400" dirty="0" smtClean="0">
              <a:solidFill>
                <a:schemeClr val="tx2"/>
              </a:solidFill>
            </a:endParaRPr>
          </a:p>
          <a:p>
            <a:pPr algn="just">
              <a:buFontTx/>
              <a:buNone/>
            </a:pPr>
            <a:endParaRPr lang="tr-TR" altLang="tr-TR" sz="2000" dirty="0" smtClean="0">
              <a:ea typeface="Calibri" pitchFamily="34" charset="0"/>
              <a:cs typeface="Calibri" pitchFamily="34" charset="0"/>
            </a:endParaRPr>
          </a:p>
          <a:p>
            <a:pPr algn="just">
              <a:buFontTx/>
              <a:buNone/>
            </a:pPr>
            <a:r>
              <a:rPr lang="tr-TR" altLang="tr-TR" sz="2000" dirty="0" smtClean="0">
                <a:ea typeface="Calibri" pitchFamily="34" charset="0"/>
                <a:cs typeface="Calibri" pitchFamily="34" charset="0"/>
              </a:rPr>
              <a:t>	</a:t>
            </a:r>
          </a:p>
          <a:p>
            <a:pPr algn="just">
              <a:buFontTx/>
              <a:buNone/>
            </a:pPr>
            <a:endParaRPr lang="tr-TR" altLang="tr-TR" sz="2000" dirty="0" smtClean="0">
              <a:solidFill>
                <a:schemeClr val="tx2"/>
              </a:solidFill>
              <a:cs typeface="Arial" pitchFamily="34" charset="0"/>
            </a:endParaRPr>
          </a:p>
        </p:txBody>
      </p:sp>
    </p:spTree>
    <p:extLst>
      <p:ext uri="{BB962C8B-B14F-4D97-AF65-F5344CB8AC3E}">
        <p14:creationId xmlns:p14="http://schemas.microsoft.com/office/powerpoint/2010/main" val="12048926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p:cNvPicPr>
            <a:picLocks noChangeAspect="1" noChangeArrowheads="1"/>
          </p:cNvPicPr>
          <p:nvPr/>
        </p:nvPicPr>
        <p:blipFill>
          <a:blip r:embed="rId3" cstate="print"/>
          <a:srcRect/>
          <a:stretch>
            <a:fillRect/>
          </a:stretch>
        </p:blipFill>
        <p:spPr bwMode="auto">
          <a:xfrm>
            <a:off x="0" y="6381750"/>
            <a:ext cx="9144000" cy="71438"/>
          </a:xfrm>
          <a:prstGeom prst="rect">
            <a:avLst/>
          </a:prstGeom>
          <a:noFill/>
          <a:ln w="9525">
            <a:noFill/>
            <a:miter lim="800000"/>
            <a:headEnd/>
            <a:tailEnd/>
          </a:ln>
        </p:spPr>
      </p:pic>
      <p:pic>
        <p:nvPicPr>
          <p:cNvPr id="3075" name="Picture 9"/>
          <p:cNvPicPr>
            <a:picLocks noChangeAspect="1" noChangeArrowheads="1"/>
          </p:cNvPicPr>
          <p:nvPr/>
        </p:nvPicPr>
        <p:blipFill>
          <a:blip r:embed="rId3" cstate="print"/>
          <a:srcRect/>
          <a:stretch>
            <a:fillRect/>
          </a:stretch>
        </p:blipFill>
        <p:spPr bwMode="auto">
          <a:xfrm>
            <a:off x="0" y="1196975"/>
            <a:ext cx="9144000" cy="71438"/>
          </a:xfrm>
          <a:prstGeom prst="rect">
            <a:avLst/>
          </a:prstGeom>
          <a:noFill/>
          <a:ln w="9525">
            <a:noFill/>
            <a:miter lim="800000"/>
            <a:headEnd/>
            <a:tailEnd/>
          </a:ln>
        </p:spPr>
      </p:pic>
      <p:sp>
        <p:nvSpPr>
          <p:cNvPr id="3076" name="Rectangle 11"/>
          <p:cNvSpPr>
            <a:spLocks noChangeArrowheads="1"/>
          </p:cNvSpPr>
          <p:nvPr/>
        </p:nvSpPr>
        <p:spPr bwMode="auto">
          <a:xfrm>
            <a:off x="8820150" y="6524625"/>
            <a:ext cx="215900" cy="217488"/>
          </a:xfrm>
          <a:prstGeom prst="rect">
            <a:avLst/>
          </a:prstGeom>
          <a:noFill/>
          <a:ln w="9525">
            <a:noFill/>
            <a:miter lim="800000"/>
            <a:headEnd/>
            <a:tailEnd/>
          </a:ln>
        </p:spPr>
        <p:txBody>
          <a:bodyPr wrap="none" anchor="ctr"/>
          <a:lstStyle/>
          <a:p>
            <a:pPr algn="ctr"/>
            <a:endParaRPr lang="tr-TR" sz="1200" b="1" dirty="0">
              <a:solidFill>
                <a:schemeClr val="accent2"/>
              </a:solidFill>
              <a:latin typeface="Georgia" pitchFamily="18" charset="0"/>
            </a:endParaRPr>
          </a:p>
        </p:txBody>
      </p:sp>
      <p:pic>
        <p:nvPicPr>
          <p:cNvPr id="3077" name="Picture 12" descr="yildizlar"/>
          <p:cNvPicPr>
            <a:picLocks noChangeAspect="1" noChangeArrowheads="1"/>
          </p:cNvPicPr>
          <p:nvPr/>
        </p:nvPicPr>
        <p:blipFill>
          <a:blip r:embed="rId4" cstate="print">
            <a:lum contrast="10000"/>
          </a:blip>
          <a:srcRect/>
          <a:stretch>
            <a:fillRect/>
          </a:stretch>
        </p:blipFill>
        <p:spPr bwMode="auto">
          <a:xfrm>
            <a:off x="179388" y="1301750"/>
            <a:ext cx="8931275" cy="4995863"/>
          </a:xfrm>
          <a:prstGeom prst="rect">
            <a:avLst/>
          </a:prstGeom>
          <a:noFill/>
          <a:ln w="9525">
            <a:noFill/>
            <a:miter lim="800000"/>
            <a:headEnd/>
            <a:tailEnd/>
          </a:ln>
        </p:spPr>
      </p:pic>
      <p:sp>
        <p:nvSpPr>
          <p:cNvPr id="3078"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p:spPr>
        <p:txBody>
          <a:bodyPr wrap="none" anchor="ctr"/>
          <a:lstStyle/>
          <a:p>
            <a:endParaRPr lang="en-US"/>
          </a:p>
        </p:txBody>
      </p:sp>
      <p:sp>
        <p:nvSpPr>
          <p:cNvPr id="2057" name="Title 12"/>
          <p:cNvSpPr>
            <a:spLocks noGrp="1"/>
          </p:cNvSpPr>
          <p:nvPr>
            <p:ph type="ctrTitle"/>
          </p:nvPr>
        </p:nvSpPr>
        <p:spPr>
          <a:xfrm>
            <a:off x="189138" y="1417463"/>
            <a:ext cx="8704037" cy="4752528"/>
          </a:xfrm>
        </p:spPr>
        <p:txBody>
          <a:bodyPr anchor="ctr">
            <a:normAutofit/>
          </a:bodyPr>
          <a:lstStyle/>
          <a:p>
            <a:pPr lvl="0" algn="l">
              <a:spcAft>
                <a:spcPts val="0"/>
              </a:spcAft>
            </a:pPr>
            <a:r>
              <a:rPr lang="tr-TR" sz="2000" b="1" dirty="0" smtClean="0">
                <a:latin typeface="Arial"/>
                <a:ea typeface="SimSun"/>
                <a:cs typeface="Arial"/>
              </a:rPr>
              <a:t/>
            </a:r>
            <a:br>
              <a:rPr lang="tr-TR" sz="2000" b="1" dirty="0" smtClean="0">
                <a:latin typeface="Arial"/>
                <a:ea typeface="SimSun"/>
                <a:cs typeface="Arial"/>
              </a:rPr>
            </a:br>
            <a:r>
              <a:rPr lang="tr-TR" sz="2000" dirty="0" smtClean="0">
                <a:latin typeface="Arial"/>
                <a:ea typeface="SimSun"/>
                <a:cs typeface="Arial"/>
              </a:rPr>
              <a:t/>
            </a:r>
            <a:br>
              <a:rPr lang="tr-TR" sz="2000" dirty="0" smtClean="0">
                <a:latin typeface="Arial"/>
                <a:ea typeface="SimSun"/>
                <a:cs typeface="Arial"/>
              </a:rPr>
            </a:br>
            <a:r>
              <a:rPr lang="tr-TR" sz="2000" dirty="0" smtClean="0">
                <a:latin typeface="Arial"/>
                <a:ea typeface="SimSun"/>
                <a:cs typeface="Arial"/>
              </a:rPr>
              <a:t/>
            </a:r>
            <a:br>
              <a:rPr lang="tr-TR" sz="2000" dirty="0" smtClean="0">
                <a:latin typeface="Arial"/>
                <a:ea typeface="SimSun"/>
                <a:cs typeface="Arial"/>
              </a:rPr>
            </a:br>
            <a:r>
              <a:rPr lang="tr-TR" sz="2000" dirty="0" smtClean="0">
                <a:latin typeface="Arial"/>
                <a:ea typeface="SimSun"/>
                <a:cs typeface="Arial"/>
              </a:rPr>
              <a:t/>
            </a:r>
            <a:br>
              <a:rPr lang="tr-TR" sz="2000"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1300" dirty="0" smtClean="0">
                <a:effectLst/>
                <a:latin typeface="Arial"/>
                <a:ea typeface="SimSun"/>
                <a:cs typeface="Arial"/>
              </a:rPr>
              <a:t/>
            </a:r>
            <a:br>
              <a:rPr lang="tr-TR" sz="1300" dirty="0" smtClean="0">
                <a:effectLst/>
                <a:latin typeface="Arial"/>
                <a:ea typeface="SimSun"/>
                <a:cs typeface="Arial"/>
              </a:rPr>
            </a:br>
            <a:r>
              <a:rPr lang="tr-TR" sz="2000" dirty="0" smtClean="0">
                <a:effectLst/>
                <a:latin typeface="Arial"/>
                <a:ea typeface="SimSun"/>
                <a:cs typeface="Arial"/>
              </a:rPr>
              <a:t/>
            </a:r>
            <a:br>
              <a:rPr lang="tr-TR" sz="2000" dirty="0" smtClean="0">
                <a:effectLst/>
                <a:latin typeface="Arial"/>
                <a:ea typeface="SimSun"/>
                <a:cs typeface="Arial"/>
              </a:rPr>
            </a:br>
            <a:endParaRPr lang="en-GB" sz="2000" noProof="0" dirty="0"/>
          </a:p>
        </p:txBody>
      </p:sp>
      <p:sp>
        <p:nvSpPr>
          <p:cNvPr id="12" name="Title 17"/>
          <p:cNvSpPr txBox="1">
            <a:spLocks/>
          </p:cNvSpPr>
          <p:nvPr/>
        </p:nvSpPr>
        <p:spPr bwMode="auto">
          <a:xfrm>
            <a:off x="1691680" y="188640"/>
            <a:ext cx="7210425" cy="8640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tr-TR" sz="3200" b="1" dirty="0" smtClean="0">
                <a:solidFill>
                  <a:srgbClr val="000099"/>
                </a:solidFill>
                <a:effectLst>
                  <a:outerShdw blurRad="38100" dist="38100" dir="2700000" algn="tl">
                    <a:srgbClr val="000000">
                      <a:alpha val="43137"/>
                    </a:srgbClr>
                  </a:outerShdw>
                </a:effectLst>
              </a:rPr>
              <a:t>Çeviri Eşgüdüm Başkanlığı</a:t>
            </a:r>
            <a:endParaRPr lang="en-GB" sz="3200" b="1" dirty="0">
              <a:solidFill>
                <a:srgbClr val="000099"/>
              </a:solidFill>
              <a:effectLst>
                <a:outerShdw blurRad="38100" dist="38100" dir="2700000" algn="tl">
                  <a:srgbClr val="000000">
                    <a:alpha val="43137"/>
                  </a:srgbClr>
                </a:outerShdw>
              </a:effectLst>
            </a:endParaRPr>
          </a:p>
        </p:txBody>
      </p:sp>
      <p:pic>
        <p:nvPicPr>
          <p:cNvPr id="14" name="Picture 13" descr="C:\Users\Ozgur\Desktop\Logo Sunum.jpg"/>
          <p:cNvPicPr>
            <a:picLocks noChangeAspect="1" noChangeArrowheads="1"/>
          </p:cNvPicPr>
          <p:nvPr/>
        </p:nvPicPr>
        <p:blipFill>
          <a:blip r:embed="rId5" cstate="print"/>
          <a:srcRect/>
          <a:stretch>
            <a:fillRect/>
          </a:stretch>
        </p:blipFill>
        <p:spPr bwMode="auto">
          <a:xfrm>
            <a:off x="179512" y="44624"/>
            <a:ext cx="1259632" cy="1112749"/>
          </a:xfrm>
          <a:prstGeom prst="rect">
            <a:avLst/>
          </a:prstGeom>
          <a:noFill/>
        </p:spPr>
      </p:pic>
      <p:sp>
        <p:nvSpPr>
          <p:cNvPr id="2" name="Dikdörtgen 1"/>
          <p:cNvSpPr/>
          <p:nvPr/>
        </p:nvSpPr>
        <p:spPr>
          <a:xfrm>
            <a:off x="220332" y="1412875"/>
            <a:ext cx="8713662" cy="646331"/>
          </a:xfrm>
          <a:prstGeom prst="rect">
            <a:avLst/>
          </a:prstGeom>
        </p:spPr>
        <p:txBody>
          <a:bodyPr wrap="square">
            <a:spAutoFit/>
          </a:bodyPr>
          <a:lstStyle/>
          <a:p>
            <a:pPr algn="just">
              <a:spcAft>
                <a:spcPts val="0"/>
              </a:spcAft>
            </a:pPr>
            <a:r>
              <a:rPr lang="tr-TR" dirty="0" smtClean="0">
                <a:effectLst/>
                <a:latin typeface="Arial"/>
                <a:ea typeface="SimSun"/>
              </a:rPr>
              <a:t> </a:t>
            </a:r>
            <a:endParaRPr lang="en-US" dirty="0" smtClean="0">
              <a:effectLst/>
              <a:latin typeface="Times New Roman"/>
              <a:ea typeface="SimSun"/>
            </a:endParaRPr>
          </a:p>
          <a:p>
            <a:pPr algn="just">
              <a:spcAft>
                <a:spcPts val="0"/>
              </a:spcAft>
            </a:pPr>
            <a:r>
              <a:rPr lang="tr-TR" dirty="0" smtClean="0">
                <a:effectLst/>
                <a:latin typeface="Arial"/>
                <a:ea typeface="SimSun"/>
              </a:rPr>
              <a:t> </a:t>
            </a:r>
            <a:endParaRPr lang="en-US" dirty="0"/>
          </a:p>
        </p:txBody>
      </p:sp>
      <p:sp>
        <p:nvSpPr>
          <p:cNvPr id="11" name="Title 12"/>
          <p:cNvSpPr txBox="1">
            <a:spLocks/>
          </p:cNvSpPr>
          <p:nvPr/>
        </p:nvSpPr>
        <p:spPr>
          <a:xfrm>
            <a:off x="341538" y="1569863"/>
            <a:ext cx="8704037" cy="4752528"/>
          </a:xfrm>
          <a:prstGeom prst="rect">
            <a:avLst/>
          </a:prstGeom>
        </p:spPr>
        <p:txBody>
          <a:bodyPr vert="horz" lIns="91440" tIns="45720" rIns="91440" bIns="45720" rtlCol="0" anchor="ctr">
            <a:normAutofit fontScale="90000" lnSpcReduction="10000"/>
          </a:bodyPr>
          <a:lstStyle/>
          <a:p>
            <a:pPr marL="457200" lvl="0" indent="-457200">
              <a:spcBef>
                <a:spcPct val="0"/>
              </a:spcBef>
            </a:pPr>
            <a:r>
              <a:rPr lang="tr-TR" sz="2000" b="1" dirty="0" smtClean="0">
                <a:latin typeface="Arial"/>
                <a:ea typeface="SimSun"/>
                <a:cs typeface="Arial"/>
              </a:rPr>
              <a:t>TÜRK MEVZUATININ İNGİLİZCEYE ÇEVRİLMESİ </a:t>
            </a:r>
          </a:p>
          <a:p>
            <a:pPr marL="457200" lvl="0" indent="-457200">
              <a:spcBef>
                <a:spcPct val="0"/>
              </a:spcBef>
            </a:pPr>
            <a:endParaRPr kumimoji="0" lang="tr-TR" sz="2000" b="1" i="0" u="none" strike="noStrike" kern="1200" cap="none" spc="0" normalizeH="0" baseline="0" noProof="0" dirty="0" smtClean="0">
              <a:ln>
                <a:noFill/>
              </a:ln>
              <a:solidFill>
                <a:schemeClr val="tx1"/>
              </a:solidFill>
              <a:effectLst/>
              <a:uLnTx/>
              <a:uFillTx/>
              <a:latin typeface="Arial"/>
              <a:ea typeface="SimSun"/>
              <a:cs typeface="Arial"/>
            </a:endParaRPr>
          </a:p>
          <a:p>
            <a:pPr marL="457200" lvl="0" indent="-457200">
              <a:spcBef>
                <a:spcPct val="0"/>
              </a:spcBef>
            </a:pPr>
            <a:r>
              <a:rPr lang="tr-TR" sz="2000" dirty="0" smtClean="0">
                <a:latin typeface="Arial"/>
                <a:ea typeface="SimSun"/>
                <a:cs typeface="Arial"/>
              </a:rPr>
              <a:t>Katılım müzakereleri çerçevesinde ilgili fasıllarda açılış veya kapanış kriterlerinin</a:t>
            </a:r>
          </a:p>
          <a:p>
            <a:pPr marL="457200" lvl="0" indent="-457200">
              <a:spcBef>
                <a:spcPct val="0"/>
              </a:spcBef>
            </a:pPr>
            <a:r>
              <a:rPr lang="tr-TR" sz="2000" dirty="0" smtClean="0">
                <a:latin typeface="Arial"/>
                <a:ea typeface="SimSun"/>
                <a:cs typeface="Arial"/>
              </a:rPr>
              <a:t>yerine getirilmesi bakımından Avrupa Komisyonu ile yapılan görüşmelerde, Türk</a:t>
            </a:r>
          </a:p>
          <a:p>
            <a:pPr marL="457200" lvl="0" indent="-457200">
              <a:spcBef>
                <a:spcPct val="0"/>
              </a:spcBef>
            </a:pPr>
            <a:r>
              <a:rPr lang="tr-TR" sz="2000" dirty="0" smtClean="0">
                <a:latin typeface="Arial"/>
                <a:ea typeface="SimSun"/>
                <a:cs typeface="Arial"/>
              </a:rPr>
              <a:t>mevzuatının veya hazırlanan taslakların İngilizceye çevrilmesi ihtiyacı ortaya</a:t>
            </a:r>
          </a:p>
          <a:p>
            <a:pPr marL="457200" lvl="0" indent="-457200">
              <a:spcBef>
                <a:spcPct val="0"/>
              </a:spcBef>
            </a:pPr>
            <a:r>
              <a:rPr lang="tr-TR" sz="2000" dirty="0" smtClean="0">
                <a:latin typeface="Arial"/>
                <a:ea typeface="SimSun"/>
                <a:cs typeface="Arial"/>
              </a:rPr>
              <a:t>çıkmaktadır.  Bu kapsamda, ilgili kamu kurum kuruluşları ile işbirliği halinde muhtelif</a:t>
            </a:r>
          </a:p>
          <a:p>
            <a:pPr marL="457200" lvl="0" indent="-457200">
              <a:spcBef>
                <a:spcPct val="0"/>
              </a:spcBef>
            </a:pPr>
            <a:r>
              <a:rPr lang="tr-TR" sz="2000" dirty="0" smtClean="0">
                <a:latin typeface="Arial"/>
                <a:ea typeface="SimSun"/>
                <a:cs typeface="Arial"/>
              </a:rPr>
              <a:t>çeviri ve revizyon çalışmaları sürdürülmektedir. Yapılan çalışmalara örnek olarak: </a:t>
            </a:r>
            <a:r>
              <a:rPr kumimoji="0" lang="tr-TR" sz="2000" b="1" i="0" u="none" strike="noStrike" kern="1200" cap="none" spc="0" normalizeH="0" baseline="0" noProof="0" dirty="0" smtClean="0">
                <a:ln>
                  <a:noFill/>
                </a:ln>
                <a:solidFill>
                  <a:schemeClr val="tx1"/>
                </a:solidFill>
                <a:effectLst/>
                <a:uLnTx/>
                <a:uFillTx/>
                <a:latin typeface="Arial"/>
                <a:ea typeface="SimSun"/>
                <a:cs typeface="Arial"/>
              </a:rPr>
              <a:t/>
            </a:r>
            <a:br>
              <a:rPr kumimoji="0" lang="tr-TR" sz="2000" b="1" i="0" u="none" strike="noStrike" kern="1200" cap="none" spc="0" normalizeH="0" baseline="0" noProof="0" dirty="0" smtClean="0">
                <a:ln>
                  <a:noFill/>
                </a:ln>
                <a:solidFill>
                  <a:schemeClr val="tx1"/>
                </a:solidFill>
                <a:effectLst/>
                <a:uLnTx/>
                <a:uFillTx/>
                <a:latin typeface="Arial"/>
                <a:ea typeface="SimSun"/>
                <a:cs typeface="Arial"/>
              </a:rPr>
            </a:br>
            <a:endParaRPr lang="tr-TR" sz="2000" b="1" dirty="0" smtClean="0">
              <a:latin typeface="Arial"/>
              <a:ea typeface="SimSun"/>
              <a:cs typeface="Arial"/>
            </a:endParaRPr>
          </a:p>
          <a:p>
            <a:pPr marL="457200" lvl="0" indent="-457200">
              <a:spcBef>
                <a:spcPct val="0"/>
              </a:spcBef>
              <a:buAutoNum type="alphaLcPeriod"/>
            </a:pPr>
            <a:r>
              <a:rPr lang="tr-TR" sz="2000" dirty="0" smtClean="0">
                <a:latin typeface="Arial"/>
                <a:ea typeface="SimSun"/>
                <a:cs typeface="Arial"/>
              </a:rPr>
              <a:t>6085 sayılı Sayıştay Kanunu çevirisi revize edilmiştir.</a:t>
            </a:r>
          </a:p>
          <a:p>
            <a:pPr marL="457200" lvl="0" indent="-457200">
              <a:spcBef>
                <a:spcPct val="0"/>
              </a:spcBef>
            </a:pPr>
            <a:endParaRPr lang="tr-TR" sz="2000" b="1" dirty="0" smtClean="0">
              <a:latin typeface="Arial"/>
              <a:ea typeface="SimSun"/>
              <a:cs typeface="Arial"/>
            </a:endParaRPr>
          </a:p>
          <a:p>
            <a:pPr marL="457200" lvl="0" indent="-457200">
              <a:spcBef>
                <a:spcPct val="0"/>
              </a:spcBef>
            </a:pPr>
            <a:r>
              <a:rPr lang="tr-TR" sz="2000" b="1" dirty="0" smtClean="0">
                <a:latin typeface="Arial"/>
                <a:ea typeface="SimSun"/>
                <a:cs typeface="Arial"/>
              </a:rPr>
              <a:t>b. 	</a:t>
            </a:r>
            <a:r>
              <a:rPr lang="tr-TR" sz="2000" dirty="0" smtClean="0">
                <a:latin typeface="Arial"/>
                <a:ea typeface="SimSun"/>
                <a:cs typeface="Arial"/>
              </a:rPr>
              <a:t>6102 sayılı Türk Ticaret Kanunu, dışarıdan hizmet alımı yoluyla çevirtilmiş ve  revize edilmiştir.</a:t>
            </a:r>
          </a:p>
          <a:p>
            <a:pPr marL="457200" lvl="0" indent="-457200">
              <a:spcBef>
                <a:spcPct val="0"/>
              </a:spcBef>
            </a:pPr>
            <a:endParaRPr lang="tr-TR" sz="2000" b="1" dirty="0" smtClean="0">
              <a:latin typeface="Arial"/>
              <a:ea typeface="SimSun"/>
              <a:cs typeface="Arial"/>
            </a:endParaRPr>
          </a:p>
          <a:p>
            <a:pPr marL="457200" lvl="0" indent="-457200">
              <a:spcBef>
                <a:spcPct val="0"/>
              </a:spcBef>
            </a:pPr>
            <a:r>
              <a:rPr lang="tr-TR" sz="2000" b="1" dirty="0" smtClean="0">
                <a:latin typeface="Arial"/>
                <a:ea typeface="SimSun"/>
                <a:cs typeface="Arial"/>
              </a:rPr>
              <a:t>c.	</a:t>
            </a:r>
            <a:r>
              <a:rPr lang="tr-TR" sz="2000" dirty="0" smtClean="0">
                <a:latin typeface="Arial"/>
                <a:ea typeface="SimSun"/>
                <a:cs typeface="Arial"/>
              </a:rPr>
              <a:t>Tabiatı ve Biyolojik Çeşitliliği Koruma Kanunu Tasarısının çevirisi revize edilmiştir.</a:t>
            </a:r>
          </a:p>
          <a:p>
            <a:pPr marL="457200" lvl="0" indent="-457200">
              <a:spcBef>
                <a:spcPct val="0"/>
              </a:spcBef>
            </a:pPr>
            <a:r>
              <a:rPr kumimoji="0" lang="tr-TR" sz="2000" b="0" i="0" u="none" strike="noStrike" kern="1200" cap="none" spc="0" normalizeH="0" baseline="0" noProof="0" dirty="0" smtClean="0">
                <a:ln>
                  <a:noFill/>
                </a:ln>
                <a:solidFill>
                  <a:schemeClr val="tx1"/>
                </a:solidFill>
                <a:effectLst/>
                <a:uLnTx/>
                <a:uFillTx/>
                <a:latin typeface="Arial"/>
                <a:ea typeface="SimSun"/>
                <a:cs typeface="Arial"/>
              </a:rPr>
              <a:t/>
            </a:r>
            <a:br>
              <a:rPr kumimoji="0" lang="tr-TR" sz="2000" b="0" i="0" u="none" strike="noStrike" kern="1200" cap="none" spc="0" normalizeH="0" baseline="0" noProof="0" dirty="0" smtClean="0">
                <a:ln>
                  <a:noFill/>
                </a:ln>
                <a:solidFill>
                  <a:schemeClr val="tx1"/>
                </a:solidFill>
                <a:effectLst/>
                <a:uLnTx/>
                <a:uFillTx/>
                <a:latin typeface="Arial"/>
                <a:ea typeface="SimSun"/>
                <a:cs typeface="Arial"/>
              </a:rPr>
            </a:br>
            <a:endParaRPr kumimoji="0" lang="en-GB" sz="20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2917076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p:cNvPicPr>
            <a:picLocks noChangeAspect="1" noChangeArrowheads="1"/>
          </p:cNvPicPr>
          <p:nvPr/>
        </p:nvPicPr>
        <p:blipFill>
          <a:blip r:embed="rId3" cstate="print"/>
          <a:srcRect/>
          <a:stretch>
            <a:fillRect/>
          </a:stretch>
        </p:blipFill>
        <p:spPr bwMode="auto">
          <a:xfrm>
            <a:off x="0" y="6381750"/>
            <a:ext cx="9144000" cy="71438"/>
          </a:xfrm>
          <a:prstGeom prst="rect">
            <a:avLst/>
          </a:prstGeom>
          <a:noFill/>
          <a:ln w="9525">
            <a:noFill/>
            <a:miter lim="800000"/>
            <a:headEnd/>
            <a:tailEnd/>
          </a:ln>
        </p:spPr>
      </p:pic>
      <p:pic>
        <p:nvPicPr>
          <p:cNvPr id="3075" name="Picture 9"/>
          <p:cNvPicPr>
            <a:picLocks noChangeAspect="1" noChangeArrowheads="1"/>
          </p:cNvPicPr>
          <p:nvPr/>
        </p:nvPicPr>
        <p:blipFill>
          <a:blip r:embed="rId3" cstate="print"/>
          <a:srcRect/>
          <a:stretch>
            <a:fillRect/>
          </a:stretch>
        </p:blipFill>
        <p:spPr bwMode="auto">
          <a:xfrm>
            <a:off x="0" y="1196975"/>
            <a:ext cx="9144000" cy="71438"/>
          </a:xfrm>
          <a:prstGeom prst="rect">
            <a:avLst/>
          </a:prstGeom>
          <a:noFill/>
          <a:ln w="9525">
            <a:noFill/>
            <a:miter lim="800000"/>
            <a:headEnd/>
            <a:tailEnd/>
          </a:ln>
        </p:spPr>
      </p:pic>
      <p:sp>
        <p:nvSpPr>
          <p:cNvPr id="3076" name="Rectangle 11"/>
          <p:cNvSpPr>
            <a:spLocks noChangeArrowheads="1"/>
          </p:cNvSpPr>
          <p:nvPr/>
        </p:nvSpPr>
        <p:spPr bwMode="auto">
          <a:xfrm>
            <a:off x="8820150" y="6524625"/>
            <a:ext cx="215900" cy="217488"/>
          </a:xfrm>
          <a:prstGeom prst="rect">
            <a:avLst/>
          </a:prstGeom>
          <a:noFill/>
          <a:ln w="9525">
            <a:noFill/>
            <a:miter lim="800000"/>
            <a:headEnd/>
            <a:tailEnd/>
          </a:ln>
        </p:spPr>
        <p:txBody>
          <a:bodyPr wrap="none" anchor="ctr"/>
          <a:lstStyle/>
          <a:p>
            <a:pPr algn="ctr"/>
            <a:endParaRPr lang="tr-TR" sz="1200" b="1" dirty="0">
              <a:solidFill>
                <a:schemeClr val="accent2"/>
              </a:solidFill>
              <a:latin typeface="Georgia" pitchFamily="18" charset="0"/>
            </a:endParaRPr>
          </a:p>
        </p:txBody>
      </p:sp>
      <p:pic>
        <p:nvPicPr>
          <p:cNvPr id="3077" name="Picture 12" descr="yildizlar"/>
          <p:cNvPicPr>
            <a:picLocks noChangeAspect="1" noChangeArrowheads="1"/>
          </p:cNvPicPr>
          <p:nvPr/>
        </p:nvPicPr>
        <p:blipFill>
          <a:blip r:embed="rId4" cstate="print">
            <a:lum contrast="10000"/>
          </a:blip>
          <a:srcRect/>
          <a:stretch>
            <a:fillRect/>
          </a:stretch>
        </p:blipFill>
        <p:spPr bwMode="auto">
          <a:xfrm>
            <a:off x="179388" y="1301750"/>
            <a:ext cx="8931275" cy="4995863"/>
          </a:xfrm>
          <a:prstGeom prst="rect">
            <a:avLst/>
          </a:prstGeom>
          <a:noFill/>
          <a:ln w="9525">
            <a:noFill/>
            <a:miter lim="800000"/>
            <a:headEnd/>
            <a:tailEnd/>
          </a:ln>
        </p:spPr>
      </p:pic>
      <p:sp>
        <p:nvSpPr>
          <p:cNvPr id="3078"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p:spPr>
        <p:txBody>
          <a:bodyPr wrap="none" anchor="ctr"/>
          <a:lstStyle/>
          <a:p>
            <a:endParaRPr lang="en-US"/>
          </a:p>
        </p:txBody>
      </p:sp>
      <p:sp>
        <p:nvSpPr>
          <p:cNvPr id="2057" name="Title 12"/>
          <p:cNvSpPr>
            <a:spLocks noGrp="1"/>
          </p:cNvSpPr>
          <p:nvPr>
            <p:ph type="ctrTitle"/>
          </p:nvPr>
        </p:nvSpPr>
        <p:spPr>
          <a:xfrm>
            <a:off x="189138" y="1417463"/>
            <a:ext cx="8704037" cy="4752528"/>
          </a:xfrm>
        </p:spPr>
        <p:txBody>
          <a:bodyPr anchor="ctr">
            <a:normAutofit/>
          </a:bodyPr>
          <a:lstStyle/>
          <a:p>
            <a:pPr lvl="0" algn="l">
              <a:spcAft>
                <a:spcPts val="0"/>
              </a:spcAft>
            </a:pPr>
            <a:r>
              <a:rPr lang="tr-TR" sz="2000" b="1" dirty="0" smtClean="0">
                <a:latin typeface="Arial"/>
                <a:ea typeface="SimSun"/>
                <a:cs typeface="Arial"/>
              </a:rPr>
              <a:t/>
            </a:r>
            <a:br>
              <a:rPr lang="tr-TR" sz="2000" b="1" dirty="0" smtClean="0">
                <a:latin typeface="Arial"/>
                <a:ea typeface="SimSun"/>
                <a:cs typeface="Arial"/>
              </a:rPr>
            </a:br>
            <a:r>
              <a:rPr lang="tr-TR" sz="2000" dirty="0" smtClean="0">
                <a:latin typeface="Arial"/>
                <a:ea typeface="SimSun"/>
                <a:cs typeface="Arial"/>
              </a:rPr>
              <a:t/>
            </a:r>
            <a:br>
              <a:rPr lang="tr-TR" sz="2000" dirty="0" smtClean="0">
                <a:latin typeface="Arial"/>
                <a:ea typeface="SimSun"/>
                <a:cs typeface="Arial"/>
              </a:rPr>
            </a:br>
            <a:r>
              <a:rPr lang="tr-TR" sz="2000" dirty="0" smtClean="0">
                <a:latin typeface="Arial"/>
                <a:ea typeface="SimSun"/>
                <a:cs typeface="Arial"/>
              </a:rPr>
              <a:t/>
            </a:r>
            <a:br>
              <a:rPr lang="tr-TR" sz="2000" dirty="0" smtClean="0">
                <a:latin typeface="Arial"/>
                <a:ea typeface="SimSun"/>
                <a:cs typeface="Arial"/>
              </a:rPr>
            </a:br>
            <a:r>
              <a:rPr lang="tr-TR" sz="2000" dirty="0" smtClean="0">
                <a:latin typeface="Arial"/>
                <a:ea typeface="SimSun"/>
                <a:cs typeface="Arial"/>
              </a:rPr>
              <a:t/>
            </a:r>
            <a:br>
              <a:rPr lang="tr-TR" sz="2000"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1300" dirty="0" smtClean="0">
                <a:effectLst/>
                <a:latin typeface="Arial"/>
                <a:ea typeface="SimSun"/>
                <a:cs typeface="Arial"/>
              </a:rPr>
              <a:t/>
            </a:r>
            <a:br>
              <a:rPr lang="tr-TR" sz="1300" dirty="0" smtClean="0">
                <a:effectLst/>
                <a:latin typeface="Arial"/>
                <a:ea typeface="SimSun"/>
                <a:cs typeface="Arial"/>
              </a:rPr>
            </a:br>
            <a:r>
              <a:rPr lang="tr-TR" sz="2000" dirty="0" smtClean="0">
                <a:effectLst/>
                <a:latin typeface="Arial"/>
                <a:ea typeface="SimSun"/>
                <a:cs typeface="Arial"/>
              </a:rPr>
              <a:t/>
            </a:r>
            <a:br>
              <a:rPr lang="tr-TR" sz="2000" dirty="0" smtClean="0">
                <a:effectLst/>
                <a:latin typeface="Arial"/>
                <a:ea typeface="SimSun"/>
                <a:cs typeface="Arial"/>
              </a:rPr>
            </a:br>
            <a:endParaRPr lang="en-GB" sz="2000" noProof="0" dirty="0"/>
          </a:p>
        </p:txBody>
      </p:sp>
      <p:sp>
        <p:nvSpPr>
          <p:cNvPr id="12" name="Title 17"/>
          <p:cNvSpPr txBox="1">
            <a:spLocks/>
          </p:cNvSpPr>
          <p:nvPr/>
        </p:nvSpPr>
        <p:spPr bwMode="auto">
          <a:xfrm>
            <a:off x="1691680" y="188640"/>
            <a:ext cx="7210425" cy="8640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tr-TR" sz="3200" b="1" dirty="0" smtClean="0">
                <a:solidFill>
                  <a:srgbClr val="000099"/>
                </a:solidFill>
                <a:effectLst>
                  <a:outerShdw blurRad="38100" dist="38100" dir="2700000" algn="tl">
                    <a:srgbClr val="000000">
                      <a:alpha val="43137"/>
                    </a:srgbClr>
                  </a:outerShdw>
                </a:effectLst>
              </a:rPr>
              <a:t>Çeviri Eşgüdüm Başkanlığı</a:t>
            </a:r>
            <a:endParaRPr lang="en-GB" sz="3200" b="1" dirty="0">
              <a:solidFill>
                <a:srgbClr val="000099"/>
              </a:solidFill>
              <a:effectLst>
                <a:outerShdw blurRad="38100" dist="38100" dir="2700000" algn="tl">
                  <a:srgbClr val="000000">
                    <a:alpha val="43137"/>
                  </a:srgbClr>
                </a:outerShdw>
              </a:effectLst>
            </a:endParaRPr>
          </a:p>
        </p:txBody>
      </p:sp>
      <p:pic>
        <p:nvPicPr>
          <p:cNvPr id="14" name="Picture 13" descr="C:\Users\Ozgur\Desktop\Logo Sunum.jpg"/>
          <p:cNvPicPr>
            <a:picLocks noChangeAspect="1" noChangeArrowheads="1"/>
          </p:cNvPicPr>
          <p:nvPr/>
        </p:nvPicPr>
        <p:blipFill>
          <a:blip r:embed="rId5" cstate="print"/>
          <a:srcRect/>
          <a:stretch>
            <a:fillRect/>
          </a:stretch>
        </p:blipFill>
        <p:spPr bwMode="auto">
          <a:xfrm>
            <a:off x="179512" y="44624"/>
            <a:ext cx="1259632" cy="1112749"/>
          </a:xfrm>
          <a:prstGeom prst="rect">
            <a:avLst/>
          </a:prstGeom>
          <a:noFill/>
        </p:spPr>
      </p:pic>
      <p:sp>
        <p:nvSpPr>
          <p:cNvPr id="2" name="Dikdörtgen 1"/>
          <p:cNvSpPr/>
          <p:nvPr/>
        </p:nvSpPr>
        <p:spPr>
          <a:xfrm>
            <a:off x="220332" y="1412875"/>
            <a:ext cx="8713662" cy="646331"/>
          </a:xfrm>
          <a:prstGeom prst="rect">
            <a:avLst/>
          </a:prstGeom>
        </p:spPr>
        <p:txBody>
          <a:bodyPr wrap="square">
            <a:spAutoFit/>
          </a:bodyPr>
          <a:lstStyle/>
          <a:p>
            <a:pPr algn="just">
              <a:spcAft>
                <a:spcPts val="0"/>
              </a:spcAft>
            </a:pPr>
            <a:r>
              <a:rPr lang="tr-TR" dirty="0" smtClean="0">
                <a:effectLst/>
                <a:latin typeface="Arial"/>
                <a:ea typeface="SimSun"/>
              </a:rPr>
              <a:t> </a:t>
            </a:r>
            <a:endParaRPr lang="en-US" dirty="0" smtClean="0">
              <a:effectLst/>
              <a:latin typeface="Times New Roman"/>
              <a:ea typeface="SimSun"/>
            </a:endParaRPr>
          </a:p>
          <a:p>
            <a:pPr algn="just">
              <a:spcAft>
                <a:spcPts val="0"/>
              </a:spcAft>
            </a:pPr>
            <a:r>
              <a:rPr lang="tr-TR" dirty="0" smtClean="0">
                <a:effectLst/>
                <a:latin typeface="Arial"/>
                <a:ea typeface="SimSun"/>
              </a:rPr>
              <a:t> </a:t>
            </a:r>
            <a:endParaRPr lang="en-US" dirty="0"/>
          </a:p>
        </p:txBody>
      </p:sp>
      <p:sp>
        <p:nvSpPr>
          <p:cNvPr id="11" name="Title 12"/>
          <p:cNvSpPr txBox="1">
            <a:spLocks/>
          </p:cNvSpPr>
          <p:nvPr/>
        </p:nvSpPr>
        <p:spPr>
          <a:xfrm>
            <a:off x="341538" y="1569863"/>
            <a:ext cx="8704037" cy="4752528"/>
          </a:xfrm>
          <a:prstGeom prst="rect">
            <a:avLst/>
          </a:prstGeom>
        </p:spPr>
        <p:txBody>
          <a:bodyPr vert="horz" lIns="91440" tIns="45720" rIns="91440" bIns="45720" rtlCol="0" anchor="ctr">
            <a:normAutofit fontScale="90000" lnSpcReduction="20000"/>
          </a:bodyPr>
          <a:lstStyle/>
          <a:p>
            <a:pPr marL="457200" lvl="0" indent="-457200">
              <a:spcBef>
                <a:spcPct val="0"/>
              </a:spcBef>
            </a:pPr>
            <a:r>
              <a:rPr lang="tr-TR" sz="2000" b="1" dirty="0" smtClean="0">
                <a:latin typeface="Arial"/>
                <a:ea typeface="SimSun"/>
                <a:cs typeface="Arial"/>
              </a:rPr>
              <a:t>Diğer Faaliyetler</a:t>
            </a:r>
          </a:p>
          <a:p>
            <a:pPr marL="457200" lvl="0" indent="-457200">
              <a:spcBef>
                <a:spcPct val="0"/>
              </a:spcBef>
            </a:pPr>
            <a:r>
              <a:rPr lang="tr-TR" sz="2000" b="1" dirty="0" smtClean="0">
                <a:latin typeface="Arial"/>
                <a:ea typeface="SimSun"/>
                <a:cs typeface="Arial"/>
              </a:rPr>
              <a:t>	-Çeviri Faaliyetleri</a:t>
            </a:r>
          </a:p>
          <a:p>
            <a:pPr marL="457200" lvl="0" indent="-457200">
              <a:spcBef>
                <a:spcPct val="0"/>
              </a:spcBef>
            </a:pPr>
            <a:endParaRPr lang="tr-TR" sz="2000" b="1" dirty="0" smtClean="0">
              <a:latin typeface="Arial"/>
              <a:ea typeface="SimSun"/>
              <a:cs typeface="Arial"/>
            </a:endParaRPr>
          </a:p>
          <a:p>
            <a:pPr marL="457200" lvl="0" indent="-457200">
              <a:spcBef>
                <a:spcPct val="0"/>
              </a:spcBef>
              <a:buAutoNum type="alphaLcPeriod"/>
            </a:pPr>
            <a:r>
              <a:rPr lang="tr-TR" sz="2100" dirty="0" smtClean="0">
                <a:latin typeface="Arial"/>
                <a:ea typeface="SimSun"/>
                <a:cs typeface="Arial"/>
              </a:rPr>
              <a:t>Her yıl Ekim-Kasım aylarında Avrupa Komisyonu tarafından hazırlanan Türkiye İlerleme Raporları Başkanlığımız tarafından Türkçeye çevrilmektedir. </a:t>
            </a:r>
          </a:p>
          <a:p>
            <a:pPr marL="457200" lvl="0" indent="-457200">
              <a:spcBef>
                <a:spcPct val="0"/>
              </a:spcBef>
            </a:pPr>
            <a:endParaRPr lang="tr-TR" sz="2000" b="1" dirty="0" smtClean="0">
              <a:latin typeface="Arial"/>
              <a:ea typeface="SimSun"/>
              <a:cs typeface="Arial"/>
            </a:endParaRPr>
          </a:p>
          <a:p>
            <a:pPr marL="457200" lvl="0" indent="-457200">
              <a:spcBef>
                <a:spcPct val="0"/>
              </a:spcBef>
            </a:pPr>
            <a:r>
              <a:rPr lang="tr-TR" sz="2000" b="1" dirty="0" smtClean="0">
                <a:latin typeface="Arial"/>
                <a:ea typeface="SimSun"/>
                <a:cs typeface="Arial"/>
              </a:rPr>
              <a:t>b. 	</a:t>
            </a:r>
            <a:r>
              <a:rPr lang="tr-TR" sz="2000" dirty="0" smtClean="0">
                <a:latin typeface="Arial"/>
                <a:ea typeface="SimSun"/>
                <a:cs typeface="Arial"/>
              </a:rPr>
              <a:t>Her yıl Mart ayında yayımlanan Türkiye’nin İlerleme Raporu hakkında Avrupa Parlamentosu İlke Kararı Türkçeye çevrilmektedir. </a:t>
            </a:r>
          </a:p>
          <a:p>
            <a:pPr marL="457200" lvl="0" indent="-457200">
              <a:spcBef>
                <a:spcPct val="0"/>
              </a:spcBef>
            </a:pPr>
            <a:endParaRPr lang="tr-TR" sz="2000" b="1" dirty="0" smtClean="0">
              <a:latin typeface="Arial"/>
              <a:ea typeface="SimSun"/>
              <a:cs typeface="Arial"/>
            </a:endParaRPr>
          </a:p>
          <a:p>
            <a:pPr marL="457200" lvl="0" indent="-457200">
              <a:spcBef>
                <a:spcPct val="0"/>
              </a:spcBef>
            </a:pPr>
            <a:r>
              <a:rPr lang="tr-TR" sz="2000" b="1" dirty="0" smtClean="0">
                <a:latin typeface="Arial"/>
                <a:ea typeface="SimSun"/>
                <a:cs typeface="Arial"/>
              </a:rPr>
              <a:t>c.</a:t>
            </a:r>
            <a:r>
              <a:rPr lang="tr-TR" sz="2000" dirty="0" smtClean="0">
                <a:latin typeface="Arial"/>
                <a:ea typeface="SimSun"/>
                <a:cs typeface="Arial"/>
              </a:rPr>
              <a:t>	Reform İzleme Grubu toplantılarına ilişkin basın bildirileri İngilizceye çevrilmektedir.</a:t>
            </a:r>
          </a:p>
          <a:p>
            <a:pPr marL="457200" lvl="0" indent="-457200">
              <a:spcBef>
                <a:spcPct val="0"/>
              </a:spcBef>
            </a:pPr>
            <a:endParaRPr lang="tr-TR" sz="2000" dirty="0" smtClean="0">
              <a:latin typeface="Arial"/>
              <a:ea typeface="SimSun"/>
              <a:cs typeface="Arial"/>
            </a:endParaRPr>
          </a:p>
          <a:p>
            <a:pPr marL="457200" lvl="0" indent="-457200">
              <a:spcBef>
                <a:spcPct val="0"/>
              </a:spcBef>
              <a:buAutoNum type="alphaLcPeriod" startAt="4"/>
            </a:pPr>
            <a:r>
              <a:rPr lang="tr-TR" sz="2000" dirty="0" smtClean="0">
                <a:latin typeface="Arial"/>
                <a:ea typeface="SimSun"/>
                <a:cs typeface="Arial"/>
              </a:rPr>
              <a:t>Sayın Bakan tarafından yapılan açıklamalar ve basın duyuruları İngilizceye çevrilmektedir.</a:t>
            </a:r>
          </a:p>
          <a:p>
            <a:pPr marL="457200" lvl="0" indent="-457200">
              <a:spcBef>
                <a:spcPct val="0"/>
              </a:spcBef>
            </a:pPr>
            <a:endParaRPr lang="tr-TR" sz="2000" dirty="0" smtClean="0">
              <a:latin typeface="Arial"/>
              <a:ea typeface="SimSun"/>
              <a:cs typeface="Arial"/>
            </a:endParaRPr>
          </a:p>
          <a:p>
            <a:pPr marL="457200" lvl="0" indent="-457200">
              <a:spcBef>
                <a:spcPct val="0"/>
              </a:spcBef>
            </a:pPr>
            <a:r>
              <a:rPr lang="tr-TR" sz="2000" dirty="0" smtClean="0">
                <a:latin typeface="Arial"/>
                <a:ea typeface="SimSun"/>
                <a:cs typeface="Arial"/>
              </a:rPr>
              <a:t>e.	Katılım müzakereleri çerçevesinde ihtiyaç duyulan belgelerin çevirisi yapılmaktadır.</a:t>
            </a:r>
          </a:p>
          <a:p>
            <a:pPr marL="457200" lvl="0" indent="-457200">
              <a:spcBef>
                <a:spcPct val="0"/>
              </a:spcBef>
            </a:pPr>
            <a:r>
              <a:rPr kumimoji="0" lang="tr-TR" sz="2000" b="0" i="0" u="none" strike="noStrike" kern="1200" cap="none" spc="0" normalizeH="0" baseline="0" noProof="0" dirty="0" smtClean="0">
                <a:ln>
                  <a:noFill/>
                </a:ln>
                <a:solidFill>
                  <a:schemeClr val="tx1"/>
                </a:solidFill>
                <a:effectLst/>
                <a:uLnTx/>
                <a:uFillTx/>
                <a:latin typeface="Arial"/>
                <a:ea typeface="SimSun"/>
                <a:cs typeface="Arial"/>
              </a:rPr>
              <a:t/>
            </a:r>
            <a:br>
              <a:rPr kumimoji="0" lang="tr-TR" sz="2000" b="0" i="0" u="none" strike="noStrike" kern="1200" cap="none" spc="0" normalizeH="0" baseline="0" noProof="0" dirty="0" smtClean="0">
                <a:ln>
                  <a:noFill/>
                </a:ln>
                <a:solidFill>
                  <a:schemeClr val="tx1"/>
                </a:solidFill>
                <a:effectLst/>
                <a:uLnTx/>
                <a:uFillTx/>
                <a:latin typeface="Arial"/>
                <a:ea typeface="SimSun"/>
                <a:cs typeface="Arial"/>
              </a:rPr>
            </a:br>
            <a:endParaRPr kumimoji="0" lang="en-GB" sz="20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291707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1"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2"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73D250BA-9E2A-4052-9449-8DE982571222}" type="slidenum">
              <a:rPr lang="tr-TR" altLang="tr-TR" sz="1200" b="1">
                <a:solidFill>
                  <a:schemeClr val="accent2"/>
                </a:solidFill>
                <a:latin typeface="Georgia" pitchFamily="18" charset="0"/>
              </a:rPr>
              <a:pPr algn="ctr" eaLnBrk="1" hangingPunct="1"/>
              <a:t>2</a:t>
            </a:fld>
            <a:endParaRPr lang="tr-TR" altLang="tr-TR" sz="1200" b="1">
              <a:solidFill>
                <a:schemeClr val="accent2"/>
              </a:solidFill>
              <a:latin typeface="Georgia" pitchFamily="18" charset="0"/>
            </a:endParaRPr>
          </a:p>
        </p:txBody>
      </p:sp>
      <p:pic>
        <p:nvPicPr>
          <p:cNvPr id="37893" name="Picture 12" descr="yildizlar"/>
          <p:cNvPicPr>
            <a:picLocks noChangeAspect="1" noChangeArrowheads="1"/>
          </p:cNvPicPr>
          <p:nvPr/>
        </p:nvPicPr>
        <p:blipFill>
          <a:blip r:embed="rId3">
            <a:lum contrast="10000"/>
            <a:extLst>
              <a:ext uri="{28A0092B-C50C-407E-A947-70E740481C1C}">
                <a14:useLocalDpi xmlns:a14="http://schemas.microsoft.com/office/drawing/2010/main" val="0"/>
              </a:ext>
            </a:extLst>
          </a:blip>
          <a:srcRect/>
          <a:stretch>
            <a:fillRect/>
          </a:stretch>
        </p:blipFill>
        <p:spPr bwMode="auto">
          <a:xfrm>
            <a:off x="2339975" y="1301750"/>
            <a:ext cx="6770688"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4"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37895"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37896" name="Picture 2" descr="C:\Users\htoguz\AppData\Local\Microsoft\Windows\Temporary Internet Files\Content.Outlook\OLVHWYEF\tr-ing (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 y="0"/>
            <a:ext cx="1331913"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7" name="Title 17"/>
          <p:cNvSpPr>
            <a:spLocks noGrp="1"/>
          </p:cNvSpPr>
          <p:nvPr>
            <p:ph type="title"/>
          </p:nvPr>
        </p:nvSpPr>
        <p:spPr>
          <a:xfrm>
            <a:off x="1476375" y="0"/>
            <a:ext cx="7210425" cy="1417638"/>
          </a:xfrm>
        </p:spPr>
        <p:txBody>
          <a:bodyPr/>
          <a:lstStyle/>
          <a:p>
            <a:pPr eaLnBrk="1" hangingPunct="1"/>
            <a:r>
              <a:rPr lang="tr-TR" altLang="tr-TR" sz="2800" smtClean="0">
                <a:solidFill>
                  <a:srgbClr val="000099"/>
                </a:solidFill>
                <a:latin typeface="Calibri" pitchFamily="34" charset="0"/>
              </a:rPr>
              <a:t>AVRUPA BİRLİĞİ BAKANLIĞININ KURULUŞU</a:t>
            </a:r>
            <a:endParaRPr lang="tr-TR" altLang="tr-TR" sz="2800" smtClean="0"/>
          </a:p>
        </p:txBody>
      </p:sp>
      <p:sp>
        <p:nvSpPr>
          <p:cNvPr id="19" name="Content Placeholder 18"/>
          <p:cNvSpPr>
            <a:spLocks noGrp="1"/>
          </p:cNvSpPr>
          <p:nvPr>
            <p:ph idx="1"/>
          </p:nvPr>
        </p:nvSpPr>
        <p:spPr>
          <a:xfrm>
            <a:off x="179388" y="1412875"/>
            <a:ext cx="8713787" cy="4713288"/>
          </a:xfrm>
        </p:spPr>
        <p:txBody>
          <a:bodyPr>
            <a:normAutofit lnSpcReduction="10000"/>
          </a:bodyPr>
          <a:lstStyle/>
          <a:p>
            <a:pPr marL="190500" indent="-190500" algn="ctr" eaLnBrk="1" hangingPunct="1">
              <a:buClr>
                <a:schemeClr val="tx2"/>
              </a:buClr>
              <a:buSzPct val="75000"/>
              <a:buFontTx/>
              <a:buNone/>
              <a:tabLst>
                <a:tab pos="190500" algn="l"/>
              </a:tabLst>
              <a:defRPr/>
            </a:pPr>
            <a:endParaRPr lang="tr-TR" sz="1100" b="1" u="sng" dirty="0" smtClean="0">
              <a:solidFill>
                <a:srgbClr val="FF0000"/>
              </a:solidFill>
              <a:latin typeface="Calibri" pitchFamily="34" charset="0"/>
            </a:endParaRPr>
          </a:p>
          <a:p>
            <a:pPr marL="190500" indent="-190500" algn="ctr" eaLnBrk="1" hangingPunct="1">
              <a:buClr>
                <a:schemeClr val="tx2"/>
              </a:buClr>
              <a:buSzPct val="75000"/>
              <a:buFontTx/>
              <a:buNone/>
              <a:tabLst>
                <a:tab pos="190500" algn="l"/>
              </a:tabLst>
              <a:defRPr/>
            </a:pPr>
            <a:r>
              <a:rPr lang="tr-TR" sz="2400" b="1" u="sng" dirty="0" smtClean="0">
                <a:solidFill>
                  <a:srgbClr val="FF0000"/>
                </a:solidFill>
                <a:latin typeface="Calibri" pitchFamily="34" charset="0"/>
              </a:rPr>
              <a:t>1999 Helsinki Zirvesi Sonrası </a:t>
            </a:r>
          </a:p>
          <a:p>
            <a:pPr marL="190500" indent="-190500" eaLnBrk="1" hangingPunct="1">
              <a:buClr>
                <a:schemeClr val="tx2"/>
              </a:buClr>
              <a:buSzPct val="75000"/>
              <a:buFontTx/>
              <a:buNone/>
              <a:tabLst>
                <a:tab pos="190500" algn="l"/>
              </a:tabLst>
              <a:defRPr/>
            </a:pPr>
            <a:endParaRPr lang="tr-TR" sz="1800" u="sng" dirty="0" smtClean="0">
              <a:latin typeface="Calibri" pitchFamily="34" charset="0"/>
            </a:endParaRPr>
          </a:p>
          <a:p>
            <a:pPr marL="190500" indent="-190500" eaLnBrk="1" hangingPunct="1">
              <a:buClr>
                <a:schemeClr val="tx2"/>
              </a:buClr>
              <a:buSzPct val="75000"/>
              <a:buFontTx/>
              <a:buNone/>
              <a:tabLst>
                <a:tab pos="190500" algn="l"/>
              </a:tabLst>
              <a:defRPr/>
            </a:pPr>
            <a:endParaRPr lang="tr-TR" sz="1800" u="sng" dirty="0" smtClean="0">
              <a:latin typeface="Calibri" pitchFamily="34" charset="0"/>
            </a:endParaRPr>
          </a:p>
          <a:p>
            <a:pPr marL="590550" lvl="1" indent="-190500" eaLnBrk="1" hangingPunct="1">
              <a:buSzPct val="100000"/>
              <a:buFont typeface="Arial" pitchFamily="34" charset="0"/>
              <a:buChar char="•"/>
              <a:tabLst>
                <a:tab pos="190500" algn="l"/>
              </a:tabLst>
              <a:defRPr/>
            </a:pPr>
            <a:r>
              <a:rPr lang="tr-TR" sz="2400" b="1" dirty="0" smtClean="0">
                <a:latin typeface="Calibri" pitchFamily="34" charset="0"/>
              </a:rPr>
              <a:t>Adaylık süresince yapılması gereken çalışmaların süreklilik arz etmesi,</a:t>
            </a:r>
          </a:p>
          <a:p>
            <a:pPr marL="590550" lvl="1" indent="-190500" eaLnBrk="1" hangingPunct="1">
              <a:buSzPct val="100000"/>
              <a:buFont typeface="Arial" pitchFamily="34" charset="0"/>
              <a:buChar char="•"/>
              <a:tabLst>
                <a:tab pos="190500" algn="l"/>
              </a:tabLst>
              <a:defRPr/>
            </a:pPr>
            <a:r>
              <a:rPr lang="tr-TR" sz="2400" b="1" dirty="0" smtClean="0">
                <a:latin typeface="Calibri" pitchFamily="34" charset="0"/>
              </a:rPr>
              <a:t>Geniş ve kapsamlı çalışmalar yapılması,</a:t>
            </a:r>
          </a:p>
          <a:p>
            <a:pPr marL="590550" lvl="1" indent="-190500" eaLnBrk="1" hangingPunct="1">
              <a:buSzPct val="100000"/>
              <a:buFont typeface="Arial" pitchFamily="34" charset="0"/>
              <a:buChar char="•"/>
              <a:tabLst>
                <a:tab pos="190500" algn="l"/>
              </a:tabLst>
              <a:defRPr/>
            </a:pPr>
            <a:r>
              <a:rPr lang="tr-TR" sz="2400" b="1" dirty="0" smtClean="0">
                <a:latin typeface="Calibri" pitchFamily="34" charset="0"/>
              </a:rPr>
              <a:t>Kurumlararası koordinasyonun etkin, düzenli ve sürekli  bir şekilde sağlanması, </a:t>
            </a:r>
          </a:p>
          <a:p>
            <a:pPr marL="190500" indent="-190500" eaLnBrk="1" hangingPunct="1">
              <a:buClr>
                <a:schemeClr val="bg2"/>
              </a:buClr>
              <a:buSzPct val="75000"/>
              <a:buFontTx/>
              <a:buNone/>
              <a:tabLst>
                <a:tab pos="190500" algn="l"/>
              </a:tabLst>
              <a:defRPr/>
            </a:pPr>
            <a:endParaRPr lang="tr-TR" sz="2400" b="1" dirty="0" smtClean="0">
              <a:latin typeface="Calibri" pitchFamily="34" charset="0"/>
            </a:endParaRPr>
          </a:p>
          <a:p>
            <a:pPr marL="190500" indent="-190500" algn="ctr" eaLnBrk="1" hangingPunct="1">
              <a:buClr>
                <a:schemeClr val="bg2"/>
              </a:buClr>
              <a:buSzPct val="75000"/>
              <a:buFont typeface="Wingdings" pitchFamily="2" charset="2"/>
              <a:buNone/>
              <a:tabLst>
                <a:tab pos="190500" algn="l"/>
              </a:tabLst>
              <a:defRPr/>
            </a:pPr>
            <a:r>
              <a:rPr lang="tr-TR" sz="2400" b="1" dirty="0" smtClean="0">
                <a:latin typeface="Calibri" pitchFamily="34" charset="0"/>
              </a:rPr>
              <a:t>	Bu nedenle daha sistemli ve sürdürülebilir bir yapılanmaya</a:t>
            </a:r>
          </a:p>
          <a:p>
            <a:pPr marL="190500" indent="-190500" algn="ctr" eaLnBrk="1" hangingPunct="1">
              <a:buClr>
                <a:schemeClr val="bg2"/>
              </a:buClr>
              <a:buSzPct val="75000"/>
              <a:buFont typeface="Wingdings" pitchFamily="2" charset="2"/>
              <a:buNone/>
              <a:tabLst>
                <a:tab pos="190500" algn="l"/>
              </a:tabLst>
              <a:defRPr/>
            </a:pPr>
            <a:r>
              <a:rPr lang="tr-TR" sz="2400" b="1" dirty="0" smtClean="0">
                <a:latin typeface="Calibri" pitchFamily="34" charset="0"/>
              </a:rPr>
              <a:t>	ihtiyaç duyulmuştur</a:t>
            </a:r>
            <a:r>
              <a:rPr lang="tr-TR" sz="2400" dirty="0" smtClean="0">
                <a:latin typeface="Calibri" pitchFamily="34" charset="0"/>
              </a:rPr>
              <a:t>.</a:t>
            </a:r>
          </a:p>
          <a:p>
            <a:pPr eaLnBrk="1" hangingPunct="1">
              <a:defRPr/>
            </a:pPr>
            <a:endParaRPr lang="tr-TR" dirty="0" smtClean="0"/>
          </a:p>
        </p:txBody>
      </p:sp>
    </p:spTree>
    <p:extLst>
      <p:ext uri="{BB962C8B-B14F-4D97-AF65-F5344CB8AC3E}">
        <p14:creationId xmlns:p14="http://schemas.microsoft.com/office/powerpoint/2010/main" val="2733294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p:cNvPicPr>
            <a:picLocks noChangeAspect="1" noChangeArrowheads="1"/>
          </p:cNvPicPr>
          <p:nvPr/>
        </p:nvPicPr>
        <p:blipFill>
          <a:blip r:embed="rId3" cstate="print"/>
          <a:srcRect/>
          <a:stretch>
            <a:fillRect/>
          </a:stretch>
        </p:blipFill>
        <p:spPr bwMode="auto">
          <a:xfrm>
            <a:off x="0" y="6381750"/>
            <a:ext cx="9144000" cy="71438"/>
          </a:xfrm>
          <a:prstGeom prst="rect">
            <a:avLst/>
          </a:prstGeom>
          <a:noFill/>
          <a:ln w="9525">
            <a:noFill/>
            <a:miter lim="800000"/>
            <a:headEnd/>
            <a:tailEnd/>
          </a:ln>
        </p:spPr>
      </p:pic>
      <p:pic>
        <p:nvPicPr>
          <p:cNvPr id="3075" name="Picture 9"/>
          <p:cNvPicPr>
            <a:picLocks noChangeAspect="1" noChangeArrowheads="1"/>
          </p:cNvPicPr>
          <p:nvPr/>
        </p:nvPicPr>
        <p:blipFill>
          <a:blip r:embed="rId3" cstate="print"/>
          <a:srcRect/>
          <a:stretch>
            <a:fillRect/>
          </a:stretch>
        </p:blipFill>
        <p:spPr bwMode="auto">
          <a:xfrm>
            <a:off x="0" y="1196975"/>
            <a:ext cx="9144000" cy="71438"/>
          </a:xfrm>
          <a:prstGeom prst="rect">
            <a:avLst/>
          </a:prstGeom>
          <a:noFill/>
          <a:ln w="9525">
            <a:noFill/>
            <a:miter lim="800000"/>
            <a:headEnd/>
            <a:tailEnd/>
          </a:ln>
        </p:spPr>
      </p:pic>
      <p:sp>
        <p:nvSpPr>
          <p:cNvPr id="3076" name="Rectangle 11"/>
          <p:cNvSpPr>
            <a:spLocks noChangeArrowheads="1"/>
          </p:cNvSpPr>
          <p:nvPr/>
        </p:nvSpPr>
        <p:spPr bwMode="auto">
          <a:xfrm>
            <a:off x="8820150" y="6524625"/>
            <a:ext cx="215900" cy="217488"/>
          </a:xfrm>
          <a:prstGeom prst="rect">
            <a:avLst/>
          </a:prstGeom>
          <a:noFill/>
          <a:ln w="9525">
            <a:noFill/>
            <a:miter lim="800000"/>
            <a:headEnd/>
            <a:tailEnd/>
          </a:ln>
        </p:spPr>
        <p:txBody>
          <a:bodyPr wrap="none" anchor="ctr"/>
          <a:lstStyle/>
          <a:p>
            <a:pPr algn="ctr"/>
            <a:endParaRPr lang="tr-TR" sz="1200" b="1" dirty="0">
              <a:solidFill>
                <a:schemeClr val="accent2"/>
              </a:solidFill>
              <a:latin typeface="Georgia" pitchFamily="18" charset="0"/>
            </a:endParaRPr>
          </a:p>
        </p:txBody>
      </p:sp>
      <p:pic>
        <p:nvPicPr>
          <p:cNvPr id="3077" name="Picture 12" descr="yildizlar"/>
          <p:cNvPicPr>
            <a:picLocks noChangeAspect="1" noChangeArrowheads="1"/>
          </p:cNvPicPr>
          <p:nvPr/>
        </p:nvPicPr>
        <p:blipFill>
          <a:blip r:embed="rId4" cstate="print">
            <a:lum contrast="10000"/>
          </a:blip>
          <a:srcRect/>
          <a:stretch>
            <a:fillRect/>
          </a:stretch>
        </p:blipFill>
        <p:spPr bwMode="auto">
          <a:xfrm>
            <a:off x="179388" y="1301750"/>
            <a:ext cx="8931275" cy="4995863"/>
          </a:xfrm>
          <a:prstGeom prst="rect">
            <a:avLst/>
          </a:prstGeom>
          <a:noFill/>
          <a:ln w="9525">
            <a:noFill/>
            <a:miter lim="800000"/>
            <a:headEnd/>
            <a:tailEnd/>
          </a:ln>
        </p:spPr>
      </p:pic>
      <p:sp>
        <p:nvSpPr>
          <p:cNvPr id="3078"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p:spPr>
        <p:txBody>
          <a:bodyPr wrap="none" anchor="ctr"/>
          <a:lstStyle/>
          <a:p>
            <a:endParaRPr lang="en-US"/>
          </a:p>
        </p:txBody>
      </p:sp>
      <p:sp>
        <p:nvSpPr>
          <p:cNvPr id="2057" name="Title 12"/>
          <p:cNvSpPr>
            <a:spLocks noGrp="1"/>
          </p:cNvSpPr>
          <p:nvPr>
            <p:ph type="ctrTitle"/>
          </p:nvPr>
        </p:nvSpPr>
        <p:spPr>
          <a:xfrm>
            <a:off x="189138" y="1417463"/>
            <a:ext cx="8704037" cy="4752528"/>
          </a:xfrm>
        </p:spPr>
        <p:txBody>
          <a:bodyPr anchor="ctr">
            <a:normAutofit/>
          </a:bodyPr>
          <a:lstStyle/>
          <a:p>
            <a:pPr lvl="0" algn="l">
              <a:spcAft>
                <a:spcPts val="0"/>
              </a:spcAft>
            </a:pPr>
            <a:r>
              <a:rPr lang="tr-TR" sz="2000" b="1" dirty="0" smtClean="0">
                <a:latin typeface="Arial"/>
                <a:ea typeface="SimSun"/>
                <a:cs typeface="Arial"/>
              </a:rPr>
              <a:t/>
            </a:r>
            <a:br>
              <a:rPr lang="tr-TR" sz="2000" b="1" dirty="0" smtClean="0">
                <a:latin typeface="Arial"/>
                <a:ea typeface="SimSun"/>
                <a:cs typeface="Arial"/>
              </a:rPr>
            </a:br>
            <a:r>
              <a:rPr lang="tr-TR" sz="2000" dirty="0" smtClean="0">
                <a:latin typeface="Arial"/>
                <a:ea typeface="SimSun"/>
                <a:cs typeface="Arial"/>
              </a:rPr>
              <a:t/>
            </a:r>
            <a:br>
              <a:rPr lang="tr-TR" sz="2000" dirty="0" smtClean="0">
                <a:latin typeface="Arial"/>
                <a:ea typeface="SimSun"/>
                <a:cs typeface="Arial"/>
              </a:rPr>
            </a:br>
            <a:r>
              <a:rPr lang="tr-TR" sz="2000" dirty="0" smtClean="0">
                <a:latin typeface="Arial"/>
                <a:ea typeface="SimSun"/>
                <a:cs typeface="Arial"/>
              </a:rPr>
              <a:t/>
            </a:r>
            <a:br>
              <a:rPr lang="tr-TR" sz="2000" dirty="0" smtClean="0">
                <a:latin typeface="Arial"/>
                <a:ea typeface="SimSun"/>
                <a:cs typeface="Arial"/>
              </a:rPr>
            </a:br>
            <a:r>
              <a:rPr lang="tr-TR" sz="2000" dirty="0" smtClean="0">
                <a:latin typeface="Arial"/>
                <a:ea typeface="SimSun"/>
                <a:cs typeface="Arial"/>
              </a:rPr>
              <a:t/>
            </a:r>
            <a:br>
              <a:rPr lang="tr-TR" sz="2000"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1300" dirty="0" smtClean="0">
                <a:effectLst/>
                <a:latin typeface="Arial"/>
                <a:ea typeface="SimSun"/>
                <a:cs typeface="Arial"/>
              </a:rPr>
              <a:t/>
            </a:r>
            <a:br>
              <a:rPr lang="tr-TR" sz="1300" dirty="0" smtClean="0">
                <a:effectLst/>
                <a:latin typeface="Arial"/>
                <a:ea typeface="SimSun"/>
                <a:cs typeface="Arial"/>
              </a:rPr>
            </a:br>
            <a:r>
              <a:rPr lang="tr-TR" sz="2000" dirty="0" smtClean="0">
                <a:effectLst/>
                <a:latin typeface="Arial"/>
                <a:ea typeface="SimSun"/>
                <a:cs typeface="Arial"/>
              </a:rPr>
              <a:t/>
            </a:r>
            <a:br>
              <a:rPr lang="tr-TR" sz="2000" dirty="0" smtClean="0">
                <a:effectLst/>
                <a:latin typeface="Arial"/>
                <a:ea typeface="SimSun"/>
                <a:cs typeface="Arial"/>
              </a:rPr>
            </a:br>
            <a:endParaRPr lang="en-GB" sz="2000" noProof="0" dirty="0"/>
          </a:p>
        </p:txBody>
      </p:sp>
      <p:sp>
        <p:nvSpPr>
          <p:cNvPr id="12" name="Title 17"/>
          <p:cNvSpPr txBox="1">
            <a:spLocks/>
          </p:cNvSpPr>
          <p:nvPr/>
        </p:nvSpPr>
        <p:spPr bwMode="auto">
          <a:xfrm>
            <a:off x="1691680" y="188640"/>
            <a:ext cx="7210425" cy="8640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tr-TR" sz="3200" b="1" dirty="0" smtClean="0">
                <a:solidFill>
                  <a:srgbClr val="000099"/>
                </a:solidFill>
                <a:effectLst>
                  <a:outerShdw blurRad="38100" dist="38100" dir="2700000" algn="tl">
                    <a:srgbClr val="000000">
                      <a:alpha val="43137"/>
                    </a:srgbClr>
                  </a:outerShdw>
                </a:effectLst>
              </a:rPr>
              <a:t>Çeviri Eşgüdüm Başkanlığı</a:t>
            </a:r>
            <a:endParaRPr lang="en-GB" sz="3200" b="1" dirty="0">
              <a:solidFill>
                <a:srgbClr val="000099"/>
              </a:solidFill>
              <a:effectLst>
                <a:outerShdw blurRad="38100" dist="38100" dir="2700000" algn="tl">
                  <a:srgbClr val="000000">
                    <a:alpha val="43137"/>
                  </a:srgbClr>
                </a:outerShdw>
              </a:effectLst>
            </a:endParaRPr>
          </a:p>
        </p:txBody>
      </p:sp>
      <p:pic>
        <p:nvPicPr>
          <p:cNvPr id="14" name="Picture 13" descr="C:\Users\Ozgur\Desktop\Logo Sunum.jpg"/>
          <p:cNvPicPr>
            <a:picLocks noChangeAspect="1" noChangeArrowheads="1"/>
          </p:cNvPicPr>
          <p:nvPr/>
        </p:nvPicPr>
        <p:blipFill>
          <a:blip r:embed="rId5" cstate="print"/>
          <a:srcRect/>
          <a:stretch>
            <a:fillRect/>
          </a:stretch>
        </p:blipFill>
        <p:spPr bwMode="auto">
          <a:xfrm>
            <a:off x="179512" y="44624"/>
            <a:ext cx="1259632" cy="1112749"/>
          </a:xfrm>
          <a:prstGeom prst="rect">
            <a:avLst/>
          </a:prstGeom>
          <a:noFill/>
        </p:spPr>
      </p:pic>
      <p:sp>
        <p:nvSpPr>
          <p:cNvPr id="2" name="Dikdörtgen 1"/>
          <p:cNvSpPr/>
          <p:nvPr/>
        </p:nvSpPr>
        <p:spPr>
          <a:xfrm>
            <a:off x="220332" y="1412875"/>
            <a:ext cx="8713662" cy="646331"/>
          </a:xfrm>
          <a:prstGeom prst="rect">
            <a:avLst/>
          </a:prstGeom>
        </p:spPr>
        <p:txBody>
          <a:bodyPr wrap="square">
            <a:spAutoFit/>
          </a:bodyPr>
          <a:lstStyle/>
          <a:p>
            <a:pPr algn="just">
              <a:spcAft>
                <a:spcPts val="0"/>
              </a:spcAft>
            </a:pPr>
            <a:r>
              <a:rPr lang="tr-TR" dirty="0" smtClean="0">
                <a:effectLst/>
                <a:latin typeface="Arial"/>
                <a:ea typeface="SimSun"/>
              </a:rPr>
              <a:t> </a:t>
            </a:r>
            <a:endParaRPr lang="en-US" dirty="0" smtClean="0">
              <a:effectLst/>
              <a:latin typeface="Times New Roman"/>
              <a:ea typeface="SimSun"/>
            </a:endParaRPr>
          </a:p>
          <a:p>
            <a:pPr algn="just">
              <a:spcAft>
                <a:spcPts val="0"/>
              </a:spcAft>
            </a:pPr>
            <a:r>
              <a:rPr lang="tr-TR" dirty="0" smtClean="0">
                <a:effectLst/>
                <a:latin typeface="Arial"/>
                <a:ea typeface="SimSun"/>
              </a:rPr>
              <a:t> </a:t>
            </a:r>
            <a:endParaRPr lang="en-US" dirty="0"/>
          </a:p>
        </p:txBody>
      </p:sp>
      <p:sp>
        <p:nvSpPr>
          <p:cNvPr id="11" name="Title 12"/>
          <p:cNvSpPr txBox="1">
            <a:spLocks/>
          </p:cNvSpPr>
          <p:nvPr/>
        </p:nvSpPr>
        <p:spPr>
          <a:xfrm>
            <a:off x="115989" y="1334266"/>
            <a:ext cx="8704161" cy="5064919"/>
          </a:xfrm>
          <a:prstGeom prst="rect">
            <a:avLst/>
          </a:prstGeom>
        </p:spPr>
        <p:txBody>
          <a:bodyPr vert="horz" lIns="91440" tIns="45720" rIns="91440" bIns="45720" rtlCol="0" anchor="ctr">
            <a:normAutofit fontScale="90000" lnSpcReduction="10000"/>
          </a:bodyPr>
          <a:lstStyle/>
          <a:p>
            <a:pPr marL="457200" lvl="0" indent="-457200">
              <a:spcBef>
                <a:spcPct val="0"/>
              </a:spcBef>
            </a:pPr>
            <a:r>
              <a:rPr lang="tr-TR" b="1" dirty="0" smtClean="0">
                <a:latin typeface="Arial"/>
                <a:ea typeface="SimSun"/>
                <a:cs typeface="Arial"/>
              </a:rPr>
              <a:t> </a:t>
            </a:r>
          </a:p>
          <a:p>
            <a:pPr marL="457200" lvl="0" indent="-457200">
              <a:spcBef>
                <a:spcPct val="0"/>
              </a:spcBef>
            </a:pPr>
            <a:r>
              <a:rPr lang="tr-TR" b="1" dirty="0" smtClean="0">
                <a:latin typeface="Arial"/>
                <a:ea typeface="SimSun"/>
                <a:cs typeface="Arial"/>
              </a:rPr>
              <a:t>Diğer </a:t>
            </a:r>
            <a:r>
              <a:rPr lang="tr-TR" b="1" dirty="0">
                <a:latin typeface="Arial"/>
                <a:ea typeface="SimSun"/>
                <a:cs typeface="Arial"/>
              </a:rPr>
              <a:t>Faaliyetler</a:t>
            </a:r>
          </a:p>
          <a:p>
            <a:pPr marL="457200" lvl="0" indent="-457200">
              <a:spcBef>
                <a:spcPct val="0"/>
              </a:spcBef>
            </a:pPr>
            <a:endParaRPr lang="tr-TR" b="1" dirty="0" smtClean="0">
              <a:latin typeface="Arial"/>
              <a:ea typeface="SimSun"/>
              <a:cs typeface="Arial"/>
            </a:endParaRPr>
          </a:p>
          <a:p>
            <a:pPr marL="457200" lvl="0" indent="-457200">
              <a:spcBef>
                <a:spcPct val="0"/>
              </a:spcBef>
            </a:pPr>
            <a:r>
              <a:rPr lang="tr-TR" b="1" dirty="0" smtClean="0">
                <a:latin typeface="Arial"/>
                <a:ea typeface="SimSun"/>
                <a:cs typeface="Arial"/>
              </a:rPr>
              <a:t> - </a:t>
            </a:r>
            <a:r>
              <a:rPr kumimoji="0" lang="tr-TR" b="1" i="0" u="none" strike="noStrike" kern="1200" cap="none" spc="0" normalizeH="0" baseline="0" noProof="0" dirty="0" smtClean="0">
                <a:ln>
                  <a:noFill/>
                </a:ln>
                <a:solidFill>
                  <a:schemeClr val="tx1"/>
                </a:solidFill>
                <a:effectLst/>
                <a:uLnTx/>
                <a:uFillTx/>
                <a:latin typeface="Arial"/>
                <a:ea typeface="SimSun"/>
                <a:cs typeface="Arial"/>
              </a:rPr>
              <a:t>İletişim</a:t>
            </a:r>
            <a:r>
              <a:rPr kumimoji="0" lang="tr-TR" b="1" i="0" u="none" strike="noStrike" kern="1200" cap="none" spc="0" normalizeH="0" noProof="0" dirty="0" smtClean="0">
                <a:ln>
                  <a:noFill/>
                </a:ln>
                <a:solidFill>
                  <a:schemeClr val="tx1"/>
                </a:solidFill>
                <a:effectLst/>
                <a:uLnTx/>
                <a:uFillTx/>
                <a:latin typeface="Arial"/>
                <a:ea typeface="SimSun"/>
                <a:cs typeface="Arial"/>
              </a:rPr>
              <a:t> Faaliyetleri</a:t>
            </a:r>
            <a:r>
              <a:rPr kumimoji="0" lang="tr-TR" b="1" i="0" u="none" strike="noStrike" kern="1200" cap="none" spc="0" normalizeH="0" baseline="0" noProof="0" dirty="0" smtClean="0">
                <a:ln>
                  <a:noFill/>
                </a:ln>
                <a:solidFill>
                  <a:schemeClr val="tx1"/>
                </a:solidFill>
                <a:effectLst/>
                <a:uLnTx/>
                <a:uFillTx/>
                <a:latin typeface="Arial"/>
                <a:ea typeface="SimSun"/>
                <a:cs typeface="Arial"/>
              </a:rPr>
              <a:t/>
            </a:r>
            <a:br>
              <a:rPr kumimoji="0" lang="tr-TR" b="1" i="0" u="none" strike="noStrike" kern="1200" cap="none" spc="0" normalizeH="0" baseline="0" noProof="0" dirty="0" smtClean="0">
                <a:ln>
                  <a:noFill/>
                </a:ln>
                <a:solidFill>
                  <a:schemeClr val="tx1"/>
                </a:solidFill>
                <a:effectLst/>
                <a:uLnTx/>
                <a:uFillTx/>
                <a:latin typeface="Arial"/>
                <a:ea typeface="SimSun"/>
                <a:cs typeface="Arial"/>
              </a:rPr>
            </a:br>
            <a:endParaRPr lang="tr-TR" b="1" dirty="0" smtClean="0">
              <a:latin typeface="Arial"/>
              <a:ea typeface="SimSun"/>
              <a:cs typeface="Arial"/>
            </a:endParaRPr>
          </a:p>
          <a:p>
            <a:pPr marL="457200" lvl="0" indent="-457200" algn="just">
              <a:spcBef>
                <a:spcPct val="0"/>
              </a:spcBef>
            </a:pPr>
            <a:r>
              <a:rPr lang="tr-TR" dirty="0">
                <a:latin typeface="Arial" pitchFamily="34" charset="0"/>
                <a:ea typeface="SimSun"/>
                <a:cs typeface="Arial" pitchFamily="34" charset="0"/>
              </a:rPr>
              <a:t>	</a:t>
            </a:r>
            <a:r>
              <a:rPr lang="tr-TR" dirty="0" smtClean="0">
                <a:latin typeface="Arial" pitchFamily="34" charset="0"/>
                <a:ea typeface="SimSun"/>
                <a:cs typeface="Arial" pitchFamily="34" charset="0"/>
              </a:rPr>
              <a:t>Müzakere Çerçeve Belgesi’nde, </a:t>
            </a:r>
            <a:r>
              <a:rPr lang="en-US" dirty="0" err="1" smtClean="0">
                <a:latin typeface="Arial" pitchFamily="34" charset="0"/>
                <a:cs typeface="Arial" pitchFamily="34" charset="0"/>
              </a:rPr>
              <a:t>Türkiye’nin</a:t>
            </a:r>
            <a:r>
              <a:rPr lang="en-US" dirty="0" smtClean="0">
                <a:latin typeface="Arial" pitchFamily="34" charset="0"/>
                <a:cs typeface="Arial" pitchFamily="34" charset="0"/>
              </a:rPr>
              <a:t>, </a:t>
            </a:r>
            <a:r>
              <a:rPr lang="en-US" dirty="0" err="1" smtClean="0">
                <a:latin typeface="Arial" pitchFamily="34" charset="0"/>
                <a:cs typeface="Arial" pitchFamily="34" charset="0"/>
              </a:rPr>
              <a:t>katılımıyla</a:t>
            </a:r>
            <a:r>
              <a:rPr lang="en-US" dirty="0" smtClean="0">
                <a:latin typeface="Arial" pitchFamily="34" charset="0"/>
                <a:cs typeface="Arial" pitchFamily="34" charset="0"/>
              </a:rPr>
              <a:t> </a:t>
            </a:r>
            <a:r>
              <a:rPr lang="en-US" dirty="0" err="1" smtClean="0">
                <a:latin typeface="Arial" pitchFamily="34" charset="0"/>
                <a:cs typeface="Arial" pitchFamily="34" charset="0"/>
              </a:rPr>
              <a:t>birlikte</a:t>
            </a:r>
            <a:r>
              <a:rPr lang="en-US" dirty="0" smtClean="0">
                <a:latin typeface="Arial" pitchFamily="34" charset="0"/>
                <a:cs typeface="Arial" pitchFamily="34" charset="0"/>
              </a:rPr>
              <a:t> AB </a:t>
            </a:r>
            <a:r>
              <a:rPr lang="en-US" dirty="0" err="1" smtClean="0">
                <a:latin typeface="Arial" pitchFamily="34" charset="0"/>
                <a:cs typeface="Arial" pitchFamily="34" charset="0"/>
              </a:rPr>
              <a:t>kurumlarının</a:t>
            </a:r>
            <a:r>
              <a:rPr lang="en-US" dirty="0" smtClean="0">
                <a:latin typeface="Arial" pitchFamily="34" charset="0"/>
                <a:cs typeface="Arial" pitchFamily="34" charset="0"/>
              </a:rPr>
              <a:t> </a:t>
            </a:r>
            <a:r>
              <a:rPr lang="tr-TR" dirty="0" smtClean="0">
                <a:latin typeface="Arial" pitchFamily="34" charset="0"/>
                <a:cs typeface="Arial" pitchFamily="34" charset="0"/>
              </a:rPr>
              <a:t> </a:t>
            </a:r>
            <a:r>
              <a:rPr lang="en-US" dirty="0" err="1" smtClean="0">
                <a:latin typeface="Arial" pitchFamily="34" charset="0"/>
                <a:cs typeface="Arial" pitchFamily="34" charset="0"/>
              </a:rPr>
              <a:t>ihtiyaç</a:t>
            </a:r>
            <a:r>
              <a:rPr lang="en-US" dirty="0" smtClean="0">
                <a:latin typeface="Arial" pitchFamily="34" charset="0"/>
                <a:cs typeface="Arial" pitchFamily="34" charset="0"/>
              </a:rPr>
              <a:t> </a:t>
            </a:r>
            <a:r>
              <a:rPr lang="en-US" dirty="0" err="1" smtClean="0">
                <a:latin typeface="Arial" pitchFamily="34" charset="0"/>
                <a:cs typeface="Arial" pitchFamily="34" charset="0"/>
              </a:rPr>
              <a:t>duy</a:t>
            </a:r>
            <a:r>
              <a:rPr lang="tr-TR" dirty="0" err="1" smtClean="0">
                <a:latin typeface="Arial" pitchFamily="34" charset="0"/>
                <a:cs typeface="Arial" pitchFamily="34" charset="0"/>
              </a:rPr>
              <a:t>acağı</a:t>
            </a:r>
            <a:r>
              <a:rPr lang="en-US" dirty="0" smtClean="0">
                <a:latin typeface="Arial" pitchFamily="34" charset="0"/>
                <a:cs typeface="Arial" pitchFamily="34" charset="0"/>
              </a:rPr>
              <a:t> </a:t>
            </a:r>
            <a:r>
              <a:rPr lang="en-US" dirty="0" err="1" smtClean="0">
                <a:latin typeface="Arial" pitchFamily="34" charset="0"/>
                <a:cs typeface="Arial" pitchFamily="34" charset="0"/>
              </a:rPr>
              <a:t>yeterli</a:t>
            </a:r>
            <a:r>
              <a:rPr lang="en-US" dirty="0" smtClean="0">
                <a:latin typeface="Arial" pitchFamily="34" charset="0"/>
                <a:cs typeface="Arial" pitchFamily="34" charset="0"/>
              </a:rPr>
              <a:t> </a:t>
            </a:r>
            <a:r>
              <a:rPr lang="en-US" dirty="0" err="1" smtClean="0">
                <a:latin typeface="Arial" pitchFamily="34" charset="0"/>
                <a:cs typeface="Arial" pitchFamily="34" charset="0"/>
              </a:rPr>
              <a:t>sayıda</a:t>
            </a:r>
            <a:r>
              <a:rPr lang="en-US" dirty="0" smtClean="0">
                <a:latin typeface="Arial" pitchFamily="34" charset="0"/>
                <a:cs typeface="Arial" pitchFamily="34" charset="0"/>
              </a:rPr>
              <a:t> </a:t>
            </a:r>
            <a:r>
              <a:rPr lang="tr-TR" dirty="0" smtClean="0">
                <a:latin typeface="Arial" pitchFamily="34" charset="0"/>
                <a:cs typeface="Arial" pitchFamily="34" charset="0"/>
              </a:rPr>
              <a:t>çevirmeni yetiştirmesi öngörülmektedir. Bu kapsamda her yıl Avrupa Birliği Bakanlığı Genç Çevirmenler Yarışması düzenlenmektedir.</a:t>
            </a:r>
          </a:p>
          <a:p>
            <a:pPr marL="457200" lvl="0" indent="-457200" algn="just">
              <a:spcBef>
                <a:spcPct val="0"/>
              </a:spcBef>
            </a:pPr>
            <a:endParaRPr lang="tr-TR" dirty="0" smtClean="0">
              <a:latin typeface="Arial" pitchFamily="34" charset="0"/>
              <a:ea typeface="SimSun"/>
              <a:cs typeface="Arial" pitchFamily="34" charset="0"/>
            </a:endParaRPr>
          </a:p>
          <a:p>
            <a:pPr marL="457200" lvl="0" indent="-457200" algn="just">
              <a:spcBef>
                <a:spcPct val="0"/>
              </a:spcBef>
            </a:pPr>
            <a:r>
              <a:rPr lang="tr-TR" dirty="0" smtClean="0">
                <a:latin typeface="Arial" pitchFamily="34" charset="0"/>
                <a:ea typeface="SimSun"/>
                <a:cs typeface="Arial" pitchFamily="34" charset="0"/>
              </a:rPr>
              <a:t>	- 	2010 yılında düzenlenen Yarışmaya 19 üniversitemizden 45’i  İngilizce, 	20’si Almanca ve 19’u Fransızca olmak üzere toplam 84 Mütercim-	Tercümanlık/Çeviribilim bölümü öğrencisi katılmıştır.</a:t>
            </a:r>
          </a:p>
          <a:p>
            <a:pPr marL="457200" lvl="0" indent="-457200" algn="just">
              <a:spcBef>
                <a:spcPct val="0"/>
              </a:spcBef>
            </a:pPr>
            <a:endParaRPr lang="tr-TR" dirty="0" smtClean="0">
              <a:latin typeface="Arial" pitchFamily="34" charset="0"/>
              <a:ea typeface="SimSun"/>
              <a:cs typeface="Arial" pitchFamily="34" charset="0"/>
            </a:endParaRPr>
          </a:p>
          <a:p>
            <a:pPr marL="457200" lvl="0" indent="-457200" algn="just">
              <a:spcBef>
                <a:spcPct val="0"/>
              </a:spcBef>
            </a:pPr>
            <a:r>
              <a:rPr lang="tr-TR" dirty="0" smtClean="0">
                <a:latin typeface="Arial" pitchFamily="34" charset="0"/>
                <a:ea typeface="SimSun"/>
                <a:cs typeface="Arial" pitchFamily="34" charset="0"/>
              </a:rPr>
              <a:t>	- 	2011 yılında Yarışmaya 24 üniversitemizden 56’sı 	İngilizce,19’u 	Almanca ve 	19’u Fransızca olmak üzere toplam 94 Mütercim-	Tercümanlık/Çeviribilim bölümü 	öğrencisi katılmıştır.</a:t>
            </a:r>
          </a:p>
          <a:p>
            <a:pPr marL="457200" lvl="0" indent="-457200" algn="just">
              <a:spcBef>
                <a:spcPct val="0"/>
              </a:spcBef>
            </a:pPr>
            <a:endParaRPr lang="tr-TR" dirty="0">
              <a:latin typeface="Arial" pitchFamily="34" charset="0"/>
              <a:ea typeface="SimSun"/>
              <a:cs typeface="Arial" pitchFamily="34" charset="0"/>
            </a:endParaRPr>
          </a:p>
          <a:p>
            <a:pPr marL="457200" lvl="0" indent="-457200" algn="just">
              <a:spcBef>
                <a:spcPct val="0"/>
              </a:spcBef>
            </a:pPr>
            <a:r>
              <a:rPr lang="tr-TR" dirty="0" smtClean="0">
                <a:latin typeface="Arial" pitchFamily="34" charset="0"/>
                <a:ea typeface="SimSun"/>
                <a:cs typeface="Arial" pitchFamily="34" charset="0"/>
              </a:rPr>
              <a:t>	- 	2012 </a:t>
            </a:r>
            <a:r>
              <a:rPr lang="tr-TR" dirty="0" smtClean="0">
                <a:latin typeface="Arial" pitchFamily="34" charset="0"/>
                <a:ea typeface="SimSun"/>
                <a:cs typeface="Arial" pitchFamily="34" charset="0"/>
              </a:rPr>
              <a:t>yılında Yarışmaya </a:t>
            </a:r>
            <a:r>
              <a:rPr lang="tr-TR" dirty="0" smtClean="0">
                <a:latin typeface="Arial" pitchFamily="34" charset="0"/>
                <a:ea typeface="SimSun"/>
                <a:cs typeface="Arial" pitchFamily="34" charset="0"/>
              </a:rPr>
              <a:t>27 üniversitemizden </a:t>
            </a:r>
            <a:r>
              <a:rPr lang="tr-TR" dirty="0">
                <a:latin typeface="Arial" pitchFamily="34" charset="0"/>
                <a:ea typeface="SimSun"/>
                <a:cs typeface="Arial" pitchFamily="34" charset="0"/>
              </a:rPr>
              <a:t>68’i İngilizce, 23’ü </a:t>
            </a:r>
            <a:r>
              <a:rPr lang="tr-TR" dirty="0" smtClean="0">
                <a:latin typeface="Arial" pitchFamily="34" charset="0"/>
                <a:ea typeface="SimSun"/>
                <a:cs typeface="Arial" pitchFamily="34" charset="0"/>
              </a:rPr>
              <a:t>	Almanca </a:t>
            </a:r>
            <a:r>
              <a:rPr lang="tr-TR" dirty="0">
                <a:latin typeface="Arial" pitchFamily="34" charset="0"/>
                <a:ea typeface="SimSun"/>
                <a:cs typeface="Arial" pitchFamily="34" charset="0"/>
              </a:rPr>
              <a:t>ve </a:t>
            </a:r>
            <a:r>
              <a:rPr lang="tr-TR" dirty="0" smtClean="0">
                <a:latin typeface="Arial" pitchFamily="34" charset="0"/>
                <a:ea typeface="SimSun"/>
                <a:cs typeface="Arial" pitchFamily="34" charset="0"/>
              </a:rPr>
              <a:t>	18’i </a:t>
            </a:r>
            <a:r>
              <a:rPr lang="tr-TR" dirty="0">
                <a:latin typeface="Arial" pitchFamily="34" charset="0"/>
                <a:ea typeface="SimSun"/>
                <a:cs typeface="Arial" pitchFamily="34" charset="0"/>
              </a:rPr>
              <a:t>Fransızcadan olmak üzere toplam 109 öğrenci </a:t>
            </a:r>
            <a:r>
              <a:rPr lang="tr-TR" dirty="0" smtClean="0">
                <a:latin typeface="Arial" pitchFamily="34" charset="0"/>
                <a:ea typeface="SimSun"/>
                <a:cs typeface="Arial" pitchFamily="34" charset="0"/>
              </a:rPr>
              <a:t>katılmıştır</a:t>
            </a:r>
          </a:p>
          <a:p>
            <a:pPr marL="457200" lvl="0" indent="-457200" algn="just">
              <a:spcBef>
                <a:spcPct val="0"/>
              </a:spcBef>
            </a:pPr>
            <a:endParaRPr lang="tr-TR" dirty="0" smtClean="0">
              <a:latin typeface="Arial" pitchFamily="34" charset="0"/>
              <a:ea typeface="SimSun"/>
              <a:cs typeface="Arial" pitchFamily="34" charset="0"/>
            </a:endParaRPr>
          </a:p>
          <a:p>
            <a:pPr marL="457200" lvl="0" indent="-457200" algn="just">
              <a:spcBef>
                <a:spcPct val="0"/>
              </a:spcBef>
            </a:pPr>
            <a:r>
              <a:rPr lang="tr-TR" dirty="0">
                <a:latin typeface="Arial" pitchFamily="34" charset="0"/>
                <a:ea typeface="SimSun"/>
                <a:cs typeface="Arial" pitchFamily="34" charset="0"/>
              </a:rPr>
              <a:t> </a:t>
            </a:r>
            <a:r>
              <a:rPr lang="tr-TR" dirty="0" smtClean="0">
                <a:latin typeface="Arial" pitchFamily="34" charset="0"/>
                <a:ea typeface="SimSun"/>
                <a:cs typeface="Arial" pitchFamily="34" charset="0"/>
              </a:rPr>
              <a:t>       - 	2013 yılında ise </a:t>
            </a:r>
            <a:r>
              <a:rPr lang="tr-TR" dirty="0">
                <a:latin typeface="Arial" pitchFamily="34" charset="0"/>
                <a:ea typeface="SimSun"/>
                <a:cs typeface="Arial" pitchFamily="34" charset="0"/>
              </a:rPr>
              <a:t>Yarışmaya </a:t>
            </a:r>
            <a:r>
              <a:rPr lang="tr-TR" dirty="0" smtClean="0">
                <a:latin typeface="Arial" pitchFamily="34" charset="0"/>
                <a:ea typeface="SimSun"/>
                <a:cs typeface="Arial" pitchFamily="34" charset="0"/>
              </a:rPr>
              <a:t>24 üniversitemizden 55’i </a:t>
            </a:r>
            <a:r>
              <a:rPr lang="tr-TR" dirty="0">
                <a:latin typeface="Arial" pitchFamily="34" charset="0"/>
                <a:ea typeface="SimSun"/>
                <a:cs typeface="Arial" pitchFamily="34" charset="0"/>
              </a:rPr>
              <a:t>İngilizce, </a:t>
            </a:r>
            <a:r>
              <a:rPr lang="tr-TR" dirty="0" smtClean="0">
                <a:latin typeface="Arial" pitchFamily="34" charset="0"/>
                <a:ea typeface="SimSun"/>
                <a:cs typeface="Arial" pitchFamily="34" charset="0"/>
              </a:rPr>
              <a:t>27’ü </a:t>
            </a:r>
            <a:r>
              <a:rPr lang="tr-TR" dirty="0">
                <a:latin typeface="Arial" pitchFamily="34" charset="0"/>
                <a:ea typeface="SimSun"/>
                <a:cs typeface="Arial" pitchFamily="34" charset="0"/>
              </a:rPr>
              <a:t>	Almanca ve </a:t>
            </a:r>
            <a:r>
              <a:rPr lang="tr-TR" dirty="0" smtClean="0">
                <a:latin typeface="Arial" pitchFamily="34" charset="0"/>
                <a:ea typeface="SimSun"/>
                <a:cs typeface="Arial" pitchFamily="34" charset="0"/>
              </a:rPr>
              <a:t>	16’i </a:t>
            </a:r>
            <a:r>
              <a:rPr lang="tr-TR" dirty="0">
                <a:latin typeface="Arial" pitchFamily="34" charset="0"/>
                <a:ea typeface="SimSun"/>
                <a:cs typeface="Arial" pitchFamily="34" charset="0"/>
              </a:rPr>
              <a:t>Fransızcadan olmak üzere toplam </a:t>
            </a:r>
            <a:r>
              <a:rPr lang="tr-TR" dirty="0" smtClean="0">
                <a:latin typeface="Arial" pitchFamily="34" charset="0"/>
                <a:ea typeface="SimSun"/>
                <a:cs typeface="Arial" pitchFamily="34" charset="0"/>
              </a:rPr>
              <a:t>98 </a:t>
            </a:r>
            <a:r>
              <a:rPr lang="tr-TR" dirty="0">
                <a:latin typeface="Arial" pitchFamily="34" charset="0"/>
                <a:ea typeface="SimSun"/>
                <a:cs typeface="Arial" pitchFamily="34" charset="0"/>
              </a:rPr>
              <a:t>öğrenci katılmıştır</a:t>
            </a:r>
          </a:p>
          <a:p>
            <a:pPr marL="457200" lvl="0" indent="-457200" algn="just">
              <a:spcBef>
                <a:spcPct val="0"/>
              </a:spcBef>
            </a:pPr>
            <a:endParaRPr lang="tr-TR" dirty="0" smtClean="0">
              <a:latin typeface="Arial" pitchFamily="34" charset="0"/>
              <a:ea typeface="SimSun"/>
              <a:cs typeface="Arial" pitchFamily="34" charset="0"/>
            </a:endParaRPr>
          </a:p>
          <a:p>
            <a:pPr marL="457200" lvl="0" indent="-457200">
              <a:spcBef>
                <a:spcPct val="0"/>
              </a:spcBef>
            </a:pPr>
            <a:endParaRPr lang="tr-TR" sz="2000" b="1" dirty="0" smtClean="0">
              <a:latin typeface="Arial"/>
              <a:ea typeface="SimSun"/>
              <a:cs typeface="Arial"/>
            </a:endParaRPr>
          </a:p>
          <a:p>
            <a:pPr marL="457200" lvl="0" indent="-457200">
              <a:spcBef>
                <a:spcPct val="0"/>
              </a:spcBef>
            </a:pPr>
            <a:endParaRPr kumimoji="0" lang="en-GB" sz="20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2917076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p:cNvPicPr>
            <a:picLocks noChangeAspect="1" noChangeArrowheads="1"/>
          </p:cNvPicPr>
          <p:nvPr/>
        </p:nvPicPr>
        <p:blipFill>
          <a:blip r:embed="rId3" cstate="print"/>
          <a:srcRect/>
          <a:stretch>
            <a:fillRect/>
          </a:stretch>
        </p:blipFill>
        <p:spPr bwMode="auto">
          <a:xfrm>
            <a:off x="0" y="6381750"/>
            <a:ext cx="9144000" cy="71438"/>
          </a:xfrm>
          <a:prstGeom prst="rect">
            <a:avLst/>
          </a:prstGeom>
          <a:noFill/>
          <a:ln w="9525">
            <a:noFill/>
            <a:miter lim="800000"/>
            <a:headEnd/>
            <a:tailEnd/>
          </a:ln>
        </p:spPr>
      </p:pic>
      <p:pic>
        <p:nvPicPr>
          <p:cNvPr id="3075" name="Picture 9"/>
          <p:cNvPicPr>
            <a:picLocks noChangeAspect="1" noChangeArrowheads="1"/>
          </p:cNvPicPr>
          <p:nvPr/>
        </p:nvPicPr>
        <p:blipFill>
          <a:blip r:embed="rId3" cstate="print"/>
          <a:srcRect/>
          <a:stretch>
            <a:fillRect/>
          </a:stretch>
        </p:blipFill>
        <p:spPr bwMode="auto">
          <a:xfrm>
            <a:off x="0" y="1196975"/>
            <a:ext cx="9144000" cy="71438"/>
          </a:xfrm>
          <a:prstGeom prst="rect">
            <a:avLst/>
          </a:prstGeom>
          <a:noFill/>
          <a:ln w="9525">
            <a:noFill/>
            <a:miter lim="800000"/>
            <a:headEnd/>
            <a:tailEnd/>
          </a:ln>
        </p:spPr>
      </p:pic>
      <p:sp>
        <p:nvSpPr>
          <p:cNvPr id="3076" name="Rectangle 11"/>
          <p:cNvSpPr>
            <a:spLocks noChangeArrowheads="1"/>
          </p:cNvSpPr>
          <p:nvPr/>
        </p:nvSpPr>
        <p:spPr bwMode="auto">
          <a:xfrm>
            <a:off x="8820150" y="6524625"/>
            <a:ext cx="215900" cy="217488"/>
          </a:xfrm>
          <a:prstGeom prst="rect">
            <a:avLst/>
          </a:prstGeom>
          <a:noFill/>
          <a:ln w="9525">
            <a:noFill/>
            <a:miter lim="800000"/>
            <a:headEnd/>
            <a:tailEnd/>
          </a:ln>
        </p:spPr>
        <p:txBody>
          <a:bodyPr wrap="none" anchor="ctr"/>
          <a:lstStyle/>
          <a:p>
            <a:pPr algn="ctr"/>
            <a:endParaRPr lang="tr-TR" sz="1200" b="1" dirty="0">
              <a:solidFill>
                <a:schemeClr val="accent2"/>
              </a:solidFill>
              <a:latin typeface="Georgia" pitchFamily="18" charset="0"/>
            </a:endParaRPr>
          </a:p>
        </p:txBody>
      </p:sp>
      <p:pic>
        <p:nvPicPr>
          <p:cNvPr id="3077" name="Picture 12" descr="yildizlar"/>
          <p:cNvPicPr>
            <a:picLocks noChangeAspect="1" noChangeArrowheads="1"/>
          </p:cNvPicPr>
          <p:nvPr/>
        </p:nvPicPr>
        <p:blipFill>
          <a:blip r:embed="rId4" cstate="print">
            <a:lum contrast="10000"/>
          </a:blip>
          <a:srcRect/>
          <a:stretch>
            <a:fillRect/>
          </a:stretch>
        </p:blipFill>
        <p:spPr bwMode="auto">
          <a:xfrm>
            <a:off x="179388" y="1301750"/>
            <a:ext cx="8931275" cy="4995863"/>
          </a:xfrm>
          <a:prstGeom prst="rect">
            <a:avLst/>
          </a:prstGeom>
          <a:noFill/>
          <a:ln w="9525">
            <a:noFill/>
            <a:miter lim="800000"/>
            <a:headEnd/>
            <a:tailEnd/>
          </a:ln>
        </p:spPr>
      </p:pic>
      <p:sp>
        <p:nvSpPr>
          <p:cNvPr id="3078"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p:spPr>
        <p:txBody>
          <a:bodyPr wrap="none" anchor="ctr"/>
          <a:lstStyle/>
          <a:p>
            <a:endParaRPr lang="en-US"/>
          </a:p>
        </p:txBody>
      </p:sp>
      <p:sp>
        <p:nvSpPr>
          <p:cNvPr id="2057" name="Title 12"/>
          <p:cNvSpPr>
            <a:spLocks noGrp="1"/>
          </p:cNvSpPr>
          <p:nvPr>
            <p:ph type="ctrTitle"/>
          </p:nvPr>
        </p:nvSpPr>
        <p:spPr>
          <a:xfrm>
            <a:off x="189138" y="1417463"/>
            <a:ext cx="8704037" cy="4752528"/>
          </a:xfrm>
        </p:spPr>
        <p:txBody>
          <a:bodyPr anchor="ctr">
            <a:normAutofit/>
          </a:bodyPr>
          <a:lstStyle/>
          <a:p>
            <a:pPr lvl="0" algn="l">
              <a:spcAft>
                <a:spcPts val="0"/>
              </a:spcAft>
            </a:pPr>
            <a:r>
              <a:rPr lang="tr-TR" sz="2000" b="1" dirty="0" smtClean="0">
                <a:latin typeface="Arial"/>
                <a:ea typeface="SimSun"/>
                <a:cs typeface="Arial"/>
              </a:rPr>
              <a:t/>
            </a:r>
            <a:br>
              <a:rPr lang="tr-TR" sz="2000" b="1"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1300" dirty="0" smtClean="0">
                <a:effectLst/>
                <a:latin typeface="Arial"/>
                <a:ea typeface="SimSun"/>
                <a:cs typeface="Arial"/>
              </a:rPr>
              <a:t/>
            </a:r>
            <a:br>
              <a:rPr lang="tr-TR" sz="1300" dirty="0" smtClean="0">
                <a:effectLst/>
                <a:latin typeface="Arial"/>
                <a:ea typeface="SimSun"/>
                <a:cs typeface="Arial"/>
              </a:rPr>
            </a:br>
            <a:r>
              <a:rPr lang="tr-TR" sz="2000" dirty="0" smtClean="0">
                <a:effectLst/>
                <a:latin typeface="Arial"/>
                <a:ea typeface="SimSun"/>
                <a:cs typeface="Arial"/>
              </a:rPr>
              <a:t/>
            </a:r>
            <a:br>
              <a:rPr lang="tr-TR" sz="2000" dirty="0" smtClean="0">
                <a:effectLst/>
                <a:latin typeface="Arial"/>
                <a:ea typeface="SimSun"/>
                <a:cs typeface="Arial"/>
              </a:rPr>
            </a:br>
            <a:endParaRPr lang="en-GB" sz="2000" noProof="0" dirty="0"/>
          </a:p>
        </p:txBody>
      </p:sp>
      <p:sp>
        <p:nvSpPr>
          <p:cNvPr id="12" name="Title 17"/>
          <p:cNvSpPr txBox="1">
            <a:spLocks/>
          </p:cNvSpPr>
          <p:nvPr/>
        </p:nvSpPr>
        <p:spPr bwMode="auto">
          <a:xfrm>
            <a:off x="1691680" y="188640"/>
            <a:ext cx="7210425" cy="8640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tr-TR" sz="3200" b="1" dirty="0" smtClean="0">
                <a:solidFill>
                  <a:srgbClr val="000099"/>
                </a:solidFill>
                <a:effectLst>
                  <a:outerShdw blurRad="38100" dist="38100" dir="2700000" algn="tl">
                    <a:srgbClr val="000000">
                      <a:alpha val="43137"/>
                    </a:srgbClr>
                  </a:outerShdw>
                </a:effectLst>
              </a:rPr>
              <a:t>Çeviri Eşgüdüm Başkanlığı</a:t>
            </a:r>
            <a:endParaRPr lang="en-GB" sz="3200" b="1" dirty="0">
              <a:solidFill>
                <a:srgbClr val="000099"/>
              </a:solidFill>
              <a:effectLst>
                <a:outerShdw blurRad="38100" dist="38100" dir="2700000" algn="tl">
                  <a:srgbClr val="000000">
                    <a:alpha val="43137"/>
                  </a:srgbClr>
                </a:outerShdw>
              </a:effectLst>
            </a:endParaRPr>
          </a:p>
        </p:txBody>
      </p:sp>
      <p:pic>
        <p:nvPicPr>
          <p:cNvPr id="14" name="Picture 13" descr="C:\Users\Ozgur\Desktop\Logo Sunum.jpg"/>
          <p:cNvPicPr>
            <a:picLocks noChangeAspect="1" noChangeArrowheads="1"/>
          </p:cNvPicPr>
          <p:nvPr/>
        </p:nvPicPr>
        <p:blipFill>
          <a:blip r:embed="rId5" cstate="print"/>
          <a:srcRect/>
          <a:stretch>
            <a:fillRect/>
          </a:stretch>
        </p:blipFill>
        <p:spPr bwMode="auto">
          <a:xfrm>
            <a:off x="179512" y="44624"/>
            <a:ext cx="1259632" cy="1112749"/>
          </a:xfrm>
          <a:prstGeom prst="rect">
            <a:avLst/>
          </a:prstGeom>
          <a:noFill/>
        </p:spPr>
      </p:pic>
      <p:sp>
        <p:nvSpPr>
          <p:cNvPr id="2" name="Dikdörtgen 1"/>
          <p:cNvSpPr/>
          <p:nvPr/>
        </p:nvSpPr>
        <p:spPr>
          <a:xfrm>
            <a:off x="220332" y="1412875"/>
            <a:ext cx="8713662" cy="646331"/>
          </a:xfrm>
          <a:prstGeom prst="rect">
            <a:avLst/>
          </a:prstGeom>
        </p:spPr>
        <p:txBody>
          <a:bodyPr wrap="square">
            <a:spAutoFit/>
          </a:bodyPr>
          <a:lstStyle/>
          <a:p>
            <a:pPr algn="just">
              <a:spcAft>
                <a:spcPts val="0"/>
              </a:spcAft>
            </a:pPr>
            <a:r>
              <a:rPr lang="tr-TR" dirty="0" smtClean="0">
                <a:effectLst/>
                <a:latin typeface="Arial"/>
                <a:ea typeface="SimSun"/>
              </a:rPr>
              <a:t> </a:t>
            </a:r>
            <a:endParaRPr lang="en-US" dirty="0" smtClean="0">
              <a:effectLst/>
              <a:latin typeface="Times New Roman"/>
              <a:ea typeface="SimSun"/>
            </a:endParaRPr>
          </a:p>
          <a:p>
            <a:pPr algn="just">
              <a:spcAft>
                <a:spcPts val="0"/>
              </a:spcAft>
            </a:pPr>
            <a:r>
              <a:rPr lang="tr-TR" dirty="0" smtClean="0">
                <a:effectLst/>
                <a:latin typeface="Arial"/>
                <a:ea typeface="SimSun"/>
              </a:rPr>
              <a:t> </a:t>
            </a:r>
            <a:endParaRPr lang="en-US" dirty="0"/>
          </a:p>
        </p:txBody>
      </p:sp>
      <p:sp>
        <p:nvSpPr>
          <p:cNvPr id="13" name="12 Metin kutusu"/>
          <p:cNvSpPr txBox="1"/>
          <p:nvPr/>
        </p:nvSpPr>
        <p:spPr>
          <a:xfrm>
            <a:off x="179512" y="1412776"/>
            <a:ext cx="8712968" cy="3139321"/>
          </a:xfrm>
          <a:prstGeom prst="rect">
            <a:avLst/>
          </a:prstGeom>
          <a:noFill/>
        </p:spPr>
        <p:txBody>
          <a:bodyPr wrap="square" rtlCol="0">
            <a:spAutoFit/>
          </a:bodyPr>
          <a:lstStyle/>
          <a:p>
            <a:pPr marL="457200" lvl="0" indent="-457200">
              <a:spcBef>
                <a:spcPct val="0"/>
              </a:spcBef>
            </a:pPr>
            <a:r>
              <a:rPr lang="tr-TR" b="1" dirty="0" smtClean="0">
                <a:latin typeface="Arial"/>
                <a:ea typeface="SimSun"/>
                <a:cs typeface="Arial"/>
              </a:rPr>
              <a:t>Diğer Faaliyetler</a:t>
            </a:r>
          </a:p>
          <a:p>
            <a:pPr marL="457200" lvl="0" indent="-457200">
              <a:spcBef>
                <a:spcPct val="0"/>
              </a:spcBef>
            </a:pPr>
            <a:r>
              <a:rPr lang="tr-TR" b="1" dirty="0" smtClean="0">
                <a:latin typeface="Arial"/>
                <a:ea typeface="SimSun"/>
                <a:cs typeface="Arial"/>
              </a:rPr>
              <a:t>    - İletişim Faaliyetleri</a:t>
            </a:r>
            <a:br>
              <a:rPr lang="tr-TR" b="1" dirty="0" smtClean="0">
                <a:latin typeface="Arial"/>
                <a:ea typeface="SimSun"/>
                <a:cs typeface="Arial"/>
              </a:rPr>
            </a:br>
            <a:endParaRPr lang="tr-TR" b="1" dirty="0" smtClean="0">
              <a:latin typeface="Arial"/>
              <a:ea typeface="SimSun"/>
              <a:cs typeface="Arial"/>
            </a:endParaRPr>
          </a:p>
          <a:p>
            <a:pPr marL="457200" lvl="0" indent="-457200" algn="just">
              <a:spcBef>
                <a:spcPct val="0"/>
              </a:spcBef>
            </a:pPr>
            <a:r>
              <a:rPr lang="tr-TR" dirty="0" smtClean="0">
                <a:latin typeface="Arial" pitchFamily="34" charset="0"/>
                <a:ea typeface="SimSun"/>
                <a:cs typeface="Arial" pitchFamily="34" charset="0"/>
              </a:rPr>
              <a:t>	</a:t>
            </a:r>
          </a:p>
          <a:p>
            <a:pPr marL="457200" lvl="0" indent="-457200" algn="just">
              <a:spcBef>
                <a:spcPct val="0"/>
              </a:spcBef>
            </a:pPr>
            <a:r>
              <a:rPr lang="tr-TR" dirty="0" smtClean="0">
                <a:latin typeface="Arial" pitchFamily="34" charset="0"/>
                <a:ea typeface="SimSun"/>
                <a:cs typeface="Arial" pitchFamily="34" charset="0"/>
              </a:rPr>
              <a:t>	Bu Yarışma sonucunda her üç dilden dereceye giren öğrencilere plaket verilmekte ve ödül olarak Brüksel’de yerleşik AB kurumları çeviri birimleri ziyareti edilmektedir.</a:t>
            </a:r>
          </a:p>
          <a:p>
            <a:pPr marL="457200" lvl="0" indent="-457200" algn="just">
              <a:spcBef>
                <a:spcPct val="0"/>
              </a:spcBef>
            </a:pPr>
            <a:endParaRPr lang="tr-TR" dirty="0" smtClean="0">
              <a:latin typeface="Arial" pitchFamily="34" charset="0"/>
              <a:cs typeface="Arial" pitchFamily="34" charset="0"/>
            </a:endParaRPr>
          </a:p>
          <a:p>
            <a:pPr marL="457200" lvl="0" indent="-457200" algn="just">
              <a:spcBef>
                <a:spcPct val="0"/>
              </a:spcBef>
            </a:pPr>
            <a:endParaRPr lang="tr-TR" dirty="0" smtClean="0">
              <a:latin typeface="Arial" pitchFamily="34" charset="0"/>
              <a:cs typeface="Arial" pitchFamily="34" charset="0"/>
            </a:endParaRPr>
          </a:p>
          <a:p>
            <a:pPr marL="457200" lvl="0" indent="-457200" algn="just">
              <a:spcBef>
                <a:spcPct val="0"/>
              </a:spcBef>
            </a:pPr>
            <a:endParaRPr lang="tr-TR" dirty="0" smtClean="0">
              <a:latin typeface="Arial" pitchFamily="34" charset="0"/>
              <a:cs typeface="Arial" pitchFamily="34" charset="0"/>
            </a:endParaRPr>
          </a:p>
          <a:p>
            <a:pPr marL="457200" lvl="0" indent="-457200" algn="just">
              <a:spcBef>
                <a:spcPct val="0"/>
              </a:spcBef>
            </a:pPr>
            <a:endParaRPr lang="tr-TR" dirty="0"/>
          </a:p>
        </p:txBody>
      </p:sp>
    </p:spTree>
    <p:extLst>
      <p:ext uri="{BB962C8B-B14F-4D97-AF65-F5344CB8AC3E}">
        <p14:creationId xmlns:p14="http://schemas.microsoft.com/office/powerpoint/2010/main" val="12917076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p:cNvPicPr>
            <a:picLocks noChangeAspect="1" noChangeArrowheads="1"/>
          </p:cNvPicPr>
          <p:nvPr/>
        </p:nvPicPr>
        <p:blipFill>
          <a:blip r:embed="rId3" cstate="print"/>
          <a:srcRect/>
          <a:stretch>
            <a:fillRect/>
          </a:stretch>
        </p:blipFill>
        <p:spPr bwMode="auto">
          <a:xfrm>
            <a:off x="0" y="6381750"/>
            <a:ext cx="9144000" cy="71438"/>
          </a:xfrm>
          <a:prstGeom prst="rect">
            <a:avLst/>
          </a:prstGeom>
          <a:noFill/>
          <a:ln w="9525">
            <a:noFill/>
            <a:miter lim="800000"/>
            <a:headEnd/>
            <a:tailEnd/>
          </a:ln>
        </p:spPr>
      </p:pic>
      <p:pic>
        <p:nvPicPr>
          <p:cNvPr id="3075" name="Picture 9"/>
          <p:cNvPicPr>
            <a:picLocks noChangeAspect="1" noChangeArrowheads="1"/>
          </p:cNvPicPr>
          <p:nvPr/>
        </p:nvPicPr>
        <p:blipFill>
          <a:blip r:embed="rId3" cstate="print"/>
          <a:srcRect/>
          <a:stretch>
            <a:fillRect/>
          </a:stretch>
        </p:blipFill>
        <p:spPr bwMode="auto">
          <a:xfrm>
            <a:off x="0" y="1196975"/>
            <a:ext cx="9144000" cy="71438"/>
          </a:xfrm>
          <a:prstGeom prst="rect">
            <a:avLst/>
          </a:prstGeom>
          <a:noFill/>
          <a:ln w="9525">
            <a:noFill/>
            <a:miter lim="800000"/>
            <a:headEnd/>
            <a:tailEnd/>
          </a:ln>
        </p:spPr>
      </p:pic>
      <p:sp>
        <p:nvSpPr>
          <p:cNvPr id="3076" name="Rectangle 11"/>
          <p:cNvSpPr>
            <a:spLocks noChangeArrowheads="1"/>
          </p:cNvSpPr>
          <p:nvPr/>
        </p:nvSpPr>
        <p:spPr bwMode="auto">
          <a:xfrm>
            <a:off x="8820150" y="6524625"/>
            <a:ext cx="215900" cy="217488"/>
          </a:xfrm>
          <a:prstGeom prst="rect">
            <a:avLst/>
          </a:prstGeom>
          <a:noFill/>
          <a:ln w="9525">
            <a:noFill/>
            <a:miter lim="800000"/>
            <a:headEnd/>
            <a:tailEnd/>
          </a:ln>
        </p:spPr>
        <p:txBody>
          <a:bodyPr wrap="none" anchor="ctr"/>
          <a:lstStyle/>
          <a:p>
            <a:pPr algn="ctr"/>
            <a:endParaRPr lang="tr-TR" sz="1200" b="1" dirty="0">
              <a:solidFill>
                <a:schemeClr val="accent2"/>
              </a:solidFill>
              <a:latin typeface="Georgia" pitchFamily="18" charset="0"/>
            </a:endParaRPr>
          </a:p>
        </p:txBody>
      </p:sp>
      <p:pic>
        <p:nvPicPr>
          <p:cNvPr id="3077" name="Picture 12" descr="yildizlar"/>
          <p:cNvPicPr>
            <a:picLocks noChangeAspect="1" noChangeArrowheads="1"/>
          </p:cNvPicPr>
          <p:nvPr/>
        </p:nvPicPr>
        <p:blipFill>
          <a:blip r:embed="rId4" cstate="print">
            <a:lum contrast="10000"/>
          </a:blip>
          <a:srcRect/>
          <a:stretch>
            <a:fillRect/>
          </a:stretch>
        </p:blipFill>
        <p:spPr bwMode="auto">
          <a:xfrm>
            <a:off x="212725" y="1412776"/>
            <a:ext cx="8931275" cy="4995863"/>
          </a:xfrm>
          <a:prstGeom prst="rect">
            <a:avLst/>
          </a:prstGeom>
          <a:noFill/>
          <a:ln w="9525">
            <a:noFill/>
            <a:miter lim="800000"/>
            <a:headEnd/>
            <a:tailEnd/>
          </a:ln>
        </p:spPr>
      </p:pic>
      <p:sp>
        <p:nvSpPr>
          <p:cNvPr id="3078"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p:spPr>
        <p:txBody>
          <a:bodyPr wrap="none" anchor="ctr"/>
          <a:lstStyle/>
          <a:p>
            <a:endParaRPr lang="en-US"/>
          </a:p>
        </p:txBody>
      </p:sp>
      <p:sp>
        <p:nvSpPr>
          <p:cNvPr id="2057" name="Title 12"/>
          <p:cNvSpPr>
            <a:spLocks noGrp="1"/>
          </p:cNvSpPr>
          <p:nvPr>
            <p:ph type="ctrTitle"/>
          </p:nvPr>
        </p:nvSpPr>
        <p:spPr>
          <a:xfrm>
            <a:off x="189138" y="1417463"/>
            <a:ext cx="8704037" cy="4752528"/>
          </a:xfrm>
        </p:spPr>
        <p:txBody>
          <a:bodyPr anchor="ctr">
            <a:normAutofit/>
          </a:bodyPr>
          <a:lstStyle/>
          <a:p>
            <a:pPr lvl="0" algn="l">
              <a:spcAft>
                <a:spcPts val="0"/>
              </a:spcAft>
            </a:pPr>
            <a:r>
              <a:rPr lang="tr-TR" sz="2000" b="1" dirty="0" smtClean="0">
                <a:latin typeface="Arial"/>
                <a:ea typeface="SimSun"/>
                <a:cs typeface="Arial"/>
              </a:rPr>
              <a:t/>
            </a:r>
            <a:br>
              <a:rPr lang="tr-TR" sz="2000" b="1" dirty="0" smtClean="0">
                <a:latin typeface="Arial"/>
                <a:ea typeface="SimSun"/>
                <a:cs typeface="Arial"/>
              </a:rPr>
            </a:br>
            <a:r>
              <a:rPr lang="tr-TR" sz="2000" dirty="0" smtClean="0">
                <a:latin typeface="Arial"/>
                <a:ea typeface="SimSun"/>
                <a:cs typeface="Arial"/>
              </a:rPr>
              <a:t/>
            </a:r>
            <a:br>
              <a:rPr lang="tr-TR" sz="2000" dirty="0" smtClean="0">
                <a:latin typeface="Arial"/>
                <a:ea typeface="SimSun"/>
                <a:cs typeface="Arial"/>
              </a:rPr>
            </a:br>
            <a:r>
              <a:rPr lang="tr-TR" sz="2000" dirty="0" smtClean="0">
                <a:latin typeface="Arial"/>
                <a:ea typeface="SimSun"/>
                <a:cs typeface="Arial"/>
              </a:rPr>
              <a:t/>
            </a:r>
            <a:br>
              <a:rPr lang="tr-TR" sz="2000" dirty="0" smtClean="0">
                <a:latin typeface="Arial"/>
                <a:ea typeface="SimSun"/>
                <a:cs typeface="Arial"/>
              </a:rPr>
            </a:br>
            <a:r>
              <a:rPr lang="tr-TR" sz="2000" dirty="0" smtClean="0">
                <a:latin typeface="Arial"/>
                <a:ea typeface="SimSun"/>
                <a:cs typeface="Arial"/>
              </a:rPr>
              <a:t/>
            </a:r>
            <a:br>
              <a:rPr lang="tr-TR" sz="2000"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2000" b="1" dirty="0" smtClean="0">
                <a:latin typeface="Arial"/>
                <a:ea typeface="SimSun"/>
                <a:cs typeface="Arial"/>
              </a:rPr>
              <a:t/>
            </a:r>
            <a:br>
              <a:rPr lang="tr-TR" sz="2000" b="1" dirty="0" smtClean="0">
                <a:latin typeface="Arial"/>
                <a:ea typeface="SimSun"/>
                <a:cs typeface="Arial"/>
              </a:rPr>
            </a:br>
            <a:r>
              <a:rPr lang="tr-TR" sz="1300" dirty="0" smtClean="0">
                <a:effectLst/>
                <a:latin typeface="Arial"/>
                <a:ea typeface="SimSun"/>
                <a:cs typeface="Arial"/>
              </a:rPr>
              <a:t/>
            </a:r>
            <a:br>
              <a:rPr lang="tr-TR" sz="1300" dirty="0" smtClean="0">
                <a:effectLst/>
                <a:latin typeface="Arial"/>
                <a:ea typeface="SimSun"/>
                <a:cs typeface="Arial"/>
              </a:rPr>
            </a:br>
            <a:r>
              <a:rPr lang="tr-TR" sz="2000" dirty="0" smtClean="0">
                <a:effectLst/>
                <a:latin typeface="Arial"/>
                <a:ea typeface="SimSun"/>
                <a:cs typeface="Arial"/>
              </a:rPr>
              <a:t/>
            </a:r>
            <a:br>
              <a:rPr lang="tr-TR" sz="2000" dirty="0" smtClean="0">
                <a:effectLst/>
                <a:latin typeface="Arial"/>
                <a:ea typeface="SimSun"/>
                <a:cs typeface="Arial"/>
              </a:rPr>
            </a:br>
            <a:endParaRPr lang="en-GB" sz="2000" noProof="0" dirty="0"/>
          </a:p>
        </p:txBody>
      </p:sp>
      <p:sp>
        <p:nvSpPr>
          <p:cNvPr id="12" name="Title 17"/>
          <p:cNvSpPr txBox="1">
            <a:spLocks/>
          </p:cNvSpPr>
          <p:nvPr/>
        </p:nvSpPr>
        <p:spPr bwMode="auto">
          <a:xfrm>
            <a:off x="1691680" y="188640"/>
            <a:ext cx="7210425" cy="8640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tr-TR" sz="3200" b="1" dirty="0" smtClean="0">
                <a:solidFill>
                  <a:srgbClr val="000099"/>
                </a:solidFill>
                <a:effectLst>
                  <a:outerShdw blurRad="38100" dist="38100" dir="2700000" algn="tl">
                    <a:srgbClr val="000000">
                      <a:alpha val="43137"/>
                    </a:srgbClr>
                  </a:outerShdw>
                </a:effectLst>
              </a:rPr>
              <a:t>Çeviri Eşgüdüm Başkanlığı</a:t>
            </a:r>
            <a:endParaRPr lang="en-GB" sz="3200" b="1" dirty="0">
              <a:solidFill>
                <a:srgbClr val="000099"/>
              </a:solidFill>
              <a:effectLst>
                <a:outerShdw blurRad="38100" dist="38100" dir="2700000" algn="tl">
                  <a:srgbClr val="000000">
                    <a:alpha val="43137"/>
                  </a:srgbClr>
                </a:outerShdw>
              </a:effectLst>
            </a:endParaRPr>
          </a:p>
        </p:txBody>
      </p:sp>
      <p:pic>
        <p:nvPicPr>
          <p:cNvPr id="14" name="Picture 13" descr="C:\Users\Ozgur\Desktop\Logo Sunum.jpg"/>
          <p:cNvPicPr>
            <a:picLocks noChangeAspect="1" noChangeArrowheads="1"/>
          </p:cNvPicPr>
          <p:nvPr/>
        </p:nvPicPr>
        <p:blipFill>
          <a:blip r:embed="rId5" cstate="print"/>
          <a:srcRect/>
          <a:stretch>
            <a:fillRect/>
          </a:stretch>
        </p:blipFill>
        <p:spPr bwMode="auto">
          <a:xfrm>
            <a:off x="179512" y="44624"/>
            <a:ext cx="1259632" cy="1112749"/>
          </a:xfrm>
          <a:prstGeom prst="rect">
            <a:avLst/>
          </a:prstGeom>
          <a:noFill/>
        </p:spPr>
      </p:pic>
      <p:sp>
        <p:nvSpPr>
          <p:cNvPr id="2" name="Dikdörtgen 1"/>
          <p:cNvSpPr/>
          <p:nvPr/>
        </p:nvSpPr>
        <p:spPr>
          <a:xfrm>
            <a:off x="220332" y="1412875"/>
            <a:ext cx="8713662" cy="646331"/>
          </a:xfrm>
          <a:prstGeom prst="rect">
            <a:avLst/>
          </a:prstGeom>
        </p:spPr>
        <p:txBody>
          <a:bodyPr wrap="square">
            <a:spAutoFit/>
          </a:bodyPr>
          <a:lstStyle/>
          <a:p>
            <a:pPr algn="just">
              <a:spcAft>
                <a:spcPts val="0"/>
              </a:spcAft>
            </a:pPr>
            <a:r>
              <a:rPr lang="tr-TR" dirty="0" smtClean="0">
                <a:effectLst/>
                <a:latin typeface="Arial"/>
                <a:ea typeface="SimSun"/>
              </a:rPr>
              <a:t> </a:t>
            </a:r>
            <a:endParaRPr lang="en-US" dirty="0" smtClean="0">
              <a:effectLst/>
              <a:latin typeface="Times New Roman"/>
              <a:ea typeface="SimSun"/>
            </a:endParaRPr>
          </a:p>
          <a:p>
            <a:pPr algn="just">
              <a:spcAft>
                <a:spcPts val="0"/>
              </a:spcAft>
            </a:pPr>
            <a:r>
              <a:rPr lang="tr-TR" dirty="0" smtClean="0">
                <a:effectLst/>
                <a:latin typeface="Arial"/>
                <a:ea typeface="SimSun"/>
              </a:rPr>
              <a:t> </a:t>
            </a:r>
            <a:endParaRPr lang="en-US" dirty="0"/>
          </a:p>
        </p:txBody>
      </p:sp>
      <p:sp>
        <p:nvSpPr>
          <p:cNvPr id="13" name="12 Metin kutusu"/>
          <p:cNvSpPr txBox="1"/>
          <p:nvPr/>
        </p:nvSpPr>
        <p:spPr>
          <a:xfrm>
            <a:off x="323528" y="1700808"/>
            <a:ext cx="8352928" cy="3416320"/>
          </a:xfrm>
          <a:prstGeom prst="rect">
            <a:avLst/>
          </a:prstGeom>
          <a:noFill/>
        </p:spPr>
        <p:txBody>
          <a:bodyPr wrap="square" rtlCol="0">
            <a:spAutoFit/>
          </a:bodyPr>
          <a:lstStyle/>
          <a:p>
            <a:pPr marL="457200" lvl="0" indent="-457200">
              <a:spcBef>
                <a:spcPct val="0"/>
              </a:spcBef>
            </a:pPr>
            <a:r>
              <a:rPr lang="tr-TR" b="1" dirty="0" smtClean="0">
                <a:latin typeface="Arial"/>
                <a:ea typeface="SimSun"/>
                <a:cs typeface="Arial"/>
              </a:rPr>
              <a:t>Diğer Faaliyetler</a:t>
            </a:r>
          </a:p>
          <a:p>
            <a:pPr marL="457200" lvl="0" indent="-457200">
              <a:spcBef>
                <a:spcPct val="0"/>
              </a:spcBef>
            </a:pPr>
            <a:r>
              <a:rPr lang="tr-TR" b="1" dirty="0" smtClean="0">
                <a:latin typeface="Arial"/>
                <a:ea typeface="SimSun"/>
                <a:cs typeface="Arial"/>
              </a:rPr>
              <a:t>    - Kurumlar arası  İşbirliği</a:t>
            </a:r>
            <a:br>
              <a:rPr lang="tr-TR" b="1" dirty="0" smtClean="0">
                <a:latin typeface="Arial"/>
                <a:ea typeface="SimSun"/>
                <a:cs typeface="Arial"/>
              </a:rPr>
            </a:br>
            <a:endParaRPr lang="tr-TR" dirty="0" smtClean="0">
              <a:latin typeface="Arial" pitchFamily="34" charset="0"/>
              <a:ea typeface="SimSun"/>
              <a:cs typeface="Arial" pitchFamily="34" charset="0"/>
            </a:endParaRPr>
          </a:p>
          <a:p>
            <a:pPr marL="457200" lvl="0" indent="-457200" algn="just">
              <a:spcBef>
                <a:spcPct val="0"/>
              </a:spcBef>
            </a:pPr>
            <a:endParaRPr lang="tr-TR" dirty="0" smtClean="0">
              <a:latin typeface="Arial" pitchFamily="34" charset="0"/>
              <a:ea typeface="SimSun"/>
              <a:cs typeface="Arial" pitchFamily="34" charset="0"/>
            </a:endParaRPr>
          </a:p>
          <a:p>
            <a:pPr marL="457200" lvl="0" indent="-457200" algn="just">
              <a:spcBef>
                <a:spcPct val="0"/>
              </a:spcBef>
            </a:pPr>
            <a:r>
              <a:rPr lang="tr-TR" dirty="0" smtClean="0">
                <a:latin typeface="Arial" pitchFamily="34" charset="0"/>
                <a:ea typeface="SimSun"/>
                <a:cs typeface="Arial" pitchFamily="34" charset="0"/>
              </a:rPr>
              <a:t>	Mesleki Yeterlilik Kurumu tarafından başlatılan ve tamamlanan çevirmenlik mesleği ulusal meslek standardı (UMS) geliştirme amacıyla oluşturulan çalışma grubuna   katılım sağlanmıştır. </a:t>
            </a:r>
          </a:p>
          <a:p>
            <a:pPr marL="457200" lvl="0" indent="-457200" algn="just">
              <a:spcBef>
                <a:spcPct val="0"/>
              </a:spcBef>
            </a:pPr>
            <a:endParaRPr lang="tr-TR" dirty="0" smtClean="0">
              <a:latin typeface="Arial" pitchFamily="34" charset="0"/>
              <a:ea typeface="SimSun"/>
              <a:cs typeface="Arial" pitchFamily="34" charset="0"/>
            </a:endParaRPr>
          </a:p>
          <a:p>
            <a:pPr marL="457200" lvl="0" indent="-457200" algn="just">
              <a:spcBef>
                <a:spcPct val="0"/>
              </a:spcBef>
            </a:pPr>
            <a:r>
              <a:rPr lang="tr-TR" dirty="0" smtClean="0">
                <a:latin typeface="Arial" pitchFamily="34" charset="0"/>
                <a:ea typeface="SimSun"/>
                <a:cs typeface="Arial" pitchFamily="34" charset="0"/>
              </a:rPr>
              <a:t>	</a:t>
            </a:r>
            <a:r>
              <a:rPr lang="tr-TR" dirty="0" err="1" smtClean="0">
                <a:latin typeface="Arial" pitchFamily="34" charset="0"/>
                <a:ea typeface="SimSun"/>
                <a:cs typeface="Arial" pitchFamily="34" charset="0"/>
              </a:rPr>
              <a:t>UMS’nin</a:t>
            </a:r>
            <a:r>
              <a:rPr lang="tr-TR" dirty="0" smtClean="0">
                <a:latin typeface="Arial" pitchFamily="34" charset="0"/>
                <a:ea typeface="SimSun"/>
                <a:cs typeface="Arial" pitchFamily="34" charset="0"/>
              </a:rPr>
              <a:t> Resmi Gazetede yayımlanmasının ardından MYK tarafından başlatılan Çevirmenlik mesleği Ulusal Yeterliliğinin hazırlanması çalışmalarına da katılım sağlanmaktadır. </a:t>
            </a:r>
          </a:p>
          <a:p>
            <a:endParaRPr lang="tr-TR" dirty="0"/>
          </a:p>
        </p:txBody>
      </p:sp>
    </p:spTree>
    <p:extLst>
      <p:ext uri="{BB962C8B-B14F-4D97-AF65-F5344CB8AC3E}">
        <p14:creationId xmlns:p14="http://schemas.microsoft.com/office/powerpoint/2010/main" val="12917076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4"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9CDB417C-D75E-43BA-AEE3-3175B89D2C8F}" type="slidenum">
              <a:rPr lang="tr-TR" altLang="tr-TR" sz="1200" b="1">
                <a:solidFill>
                  <a:schemeClr val="accent2"/>
                </a:solidFill>
                <a:latin typeface="Georgia" pitchFamily="18" charset="0"/>
              </a:rPr>
              <a:pPr algn="ctr" eaLnBrk="1" hangingPunct="1"/>
              <a:t>23</a:t>
            </a:fld>
            <a:endParaRPr lang="tr-TR" altLang="tr-TR" sz="1200" b="1">
              <a:solidFill>
                <a:schemeClr val="accent2"/>
              </a:solidFill>
              <a:latin typeface="Georgia" pitchFamily="18" charset="0"/>
            </a:endParaRPr>
          </a:p>
        </p:txBody>
      </p:sp>
      <p:pic>
        <p:nvPicPr>
          <p:cNvPr id="56325" name="Picture 12" descr="yildizlar"/>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2339975" y="1301750"/>
            <a:ext cx="6770688"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6"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56327"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56328" name="Picture 2" descr="C:\Users\htoguz\AppData\Local\Microsoft\Windows\Temporary Internet Files\Content.Outlook\OLVHWYEF\tr-ing (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0"/>
            <a:ext cx="1331913"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9" name="Content Placeholder 18"/>
          <p:cNvSpPr>
            <a:spLocks noGrp="1"/>
          </p:cNvSpPr>
          <p:nvPr>
            <p:ph idx="1"/>
          </p:nvPr>
        </p:nvSpPr>
        <p:spPr>
          <a:xfrm>
            <a:off x="420688" y="1639888"/>
            <a:ext cx="8229600" cy="4525962"/>
          </a:xfrm>
        </p:spPr>
        <p:txBody>
          <a:bodyPr>
            <a:normAutofit/>
          </a:bodyPr>
          <a:lstStyle/>
          <a:p>
            <a:pPr marL="101600" indent="-101600" algn="ctr" eaLnBrk="1" hangingPunct="1">
              <a:buClr>
                <a:schemeClr val="tx2"/>
              </a:buClr>
              <a:buSzPct val="75000"/>
              <a:buFontTx/>
              <a:buNone/>
            </a:pPr>
            <a:endParaRPr lang="tr-TR" altLang="tr-TR" b="1" dirty="0" smtClean="0">
              <a:solidFill>
                <a:srgbClr val="FF0000"/>
              </a:solidFill>
              <a:latin typeface="Calibri" pitchFamily="34" charset="0"/>
            </a:endParaRPr>
          </a:p>
          <a:p>
            <a:pPr marL="101600" indent="-101600" algn="ctr" eaLnBrk="1" hangingPunct="1">
              <a:buClr>
                <a:schemeClr val="tx2"/>
              </a:buClr>
              <a:buSzPct val="75000"/>
              <a:buFontTx/>
              <a:buNone/>
            </a:pPr>
            <a:r>
              <a:rPr lang="tr-TR" altLang="tr-TR" b="1" dirty="0" smtClean="0">
                <a:solidFill>
                  <a:srgbClr val="FF0000"/>
                </a:solidFill>
                <a:latin typeface="Calibri" pitchFamily="34" charset="0"/>
              </a:rPr>
              <a:t>TEŞEKKÜRLER!!!</a:t>
            </a:r>
            <a:endParaRPr lang="tr-TR" altLang="tr-TR" b="1" dirty="0" smtClean="0">
              <a:solidFill>
                <a:srgbClr val="FF0000"/>
              </a:solidFill>
              <a:latin typeface="Calibri" pitchFamily="34" charset="0"/>
            </a:endParaRPr>
          </a:p>
          <a:p>
            <a:pPr marL="101600" indent="-101600" algn="ctr" eaLnBrk="1" hangingPunct="1">
              <a:buClr>
                <a:schemeClr val="tx2"/>
              </a:buClr>
              <a:buSzPct val="75000"/>
              <a:buFontTx/>
              <a:buNone/>
            </a:pPr>
            <a:endParaRPr lang="tr-TR" altLang="tr-TR" b="1" dirty="0" smtClean="0">
              <a:solidFill>
                <a:srgbClr val="FF0000"/>
              </a:solidFill>
              <a:latin typeface="Calibri" pitchFamily="34" charset="0"/>
            </a:endParaRPr>
          </a:p>
          <a:p>
            <a:pPr marL="101600" indent="-101600" algn="ctr" eaLnBrk="1" hangingPunct="1">
              <a:buClr>
                <a:schemeClr val="tx2"/>
              </a:buClr>
              <a:buSzPct val="75000"/>
              <a:buFontTx/>
              <a:buNone/>
            </a:pPr>
            <a:r>
              <a:rPr lang="tr-TR" altLang="tr-TR" b="1" dirty="0" smtClean="0">
                <a:solidFill>
                  <a:srgbClr val="FF0000"/>
                </a:solidFill>
                <a:latin typeface="Calibri" pitchFamily="34" charset="0"/>
              </a:rPr>
              <a:t>H. </a:t>
            </a:r>
            <a:r>
              <a:rPr lang="tr-TR" altLang="tr-TR" b="1" smtClean="0">
                <a:solidFill>
                  <a:srgbClr val="FF0000"/>
                </a:solidFill>
                <a:latin typeface="Calibri" pitchFamily="34" charset="0"/>
              </a:rPr>
              <a:t>Merve </a:t>
            </a:r>
            <a:r>
              <a:rPr lang="tr-TR" altLang="tr-TR" b="1" smtClean="0">
                <a:solidFill>
                  <a:srgbClr val="FF0000"/>
                </a:solidFill>
                <a:latin typeface="Calibri" pitchFamily="34" charset="0"/>
              </a:rPr>
              <a:t>İLKKUTLU AYHAN</a:t>
            </a:r>
            <a:endParaRPr lang="tr-TR" altLang="tr-TR" sz="2400" b="1" dirty="0" smtClean="0">
              <a:solidFill>
                <a:srgbClr val="FF0000"/>
              </a:solidFill>
              <a:latin typeface="Calibri" pitchFamily="34" charset="0"/>
            </a:endParaRPr>
          </a:p>
          <a:p>
            <a:pPr marL="101600" indent="-101600" algn="ctr" eaLnBrk="1" hangingPunct="1">
              <a:buClr>
                <a:schemeClr val="tx2"/>
              </a:buClr>
              <a:buSzPct val="75000"/>
              <a:buFontTx/>
              <a:buNone/>
            </a:pPr>
            <a:endParaRPr lang="tr-TR" altLang="tr-TR" sz="2400" b="1" dirty="0" smtClean="0">
              <a:solidFill>
                <a:srgbClr val="FF0000"/>
              </a:solidFill>
              <a:latin typeface="Calibri" pitchFamily="34" charset="0"/>
            </a:endParaRPr>
          </a:p>
          <a:p>
            <a:pPr marL="101600" indent="-101600" algn="ctr" eaLnBrk="1" hangingPunct="1">
              <a:buClr>
                <a:schemeClr val="tx2"/>
              </a:buClr>
              <a:buSzPct val="75000"/>
              <a:buFontTx/>
              <a:buNone/>
            </a:pPr>
            <a:r>
              <a:rPr lang="tr-TR" altLang="tr-TR" sz="2400" b="1" dirty="0" smtClean="0">
                <a:latin typeface="Calibri" pitchFamily="34" charset="0"/>
              </a:rPr>
              <a:t>Tel: +90 312 218 17 62</a:t>
            </a:r>
          </a:p>
          <a:p>
            <a:pPr marL="101600" indent="-101600" algn="ctr" eaLnBrk="1" hangingPunct="1">
              <a:buClr>
                <a:schemeClr val="tx2"/>
              </a:buClr>
              <a:buSzPct val="75000"/>
              <a:buFontTx/>
              <a:buNone/>
            </a:pPr>
            <a:r>
              <a:rPr lang="tr-TR" altLang="tr-TR" sz="2400" b="1" dirty="0" smtClean="0">
                <a:latin typeface="Calibri" pitchFamily="34" charset="0"/>
              </a:rPr>
              <a:t>E-posta: mayhan@ab.gov.tr</a:t>
            </a:r>
          </a:p>
          <a:p>
            <a:pPr marL="101600" indent="-101600" eaLnBrk="1" hangingPunct="1">
              <a:buClr>
                <a:schemeClr val="tx2"/>
              </a:buClr>
              <a:buSzPct val="75000"/>
              <a:buFontTx/>
              <a:buNone/>
            </a:pPr>
            <a:endParaRPr lang="tr-TR" altLang="tr-TR" sz="2200" b="1" dirty="0" smtClean="0">
              <a:latin typeface="Calibri" pitchFamily="34" charset="0"/>
            </a:endParaRPr>
          </a:p>
          <a:p>
            <a:pPr marL="101600" indent="-101600" eaLnBrk="1" hangingPunct="1">
              <a:buClr>
                <a:schemeClr val="tx2"/>
              </a:buClr>
              <a:buSzPct val="75000"/>
              <a:buFontTx/>
              <a:buNone/>
            </a:pPr>
            <a:endParaRPr lang="tr-TR" altLang="tr-TR" sz="2200" b="1" dirty="0" smtClean="0">
              <a:latin typeface="Calibri" pitchFamily="34" charset="0"/>
            </a:endParaRPr>
          </a:p>
          <a:p>
            <a:pPr marL="101600" indent="-101600" eaLnBrk="1" hangingPunct="1">
              <a:buClr>
                <a:schemeClr val="tx2"/>
              </a:buClr>
              <a:buSzPct val="75000"/>
              <a:buFontTx/>
              <a:buNone/>
            </a:pPr>
            <a:endParaRPr lang="tr-TR" altLang="tr-TR" sz="2200" b="1" dirty="0" smtClean="0">
              <a:latin typeface="Calibri" pitchFamily="34" charset="0"/>
            </a:endParaRPr>
          </a:p>
          <a:p>
            <a:pPr marL="101600" indent="-101600" eaLnBrk="1" hangingPunct="1">
              <a:buClr>
                <a:schemeClr val="tx2"/>
              </a:buClr>
              <a:buSzPct val="75000"/>
              <a:buFontTx/>
              <a:buNone/>
            </a:pPr>
            <a:endParaRPr lang="tr-TR" altLang="tr-TR" sz="2200" b="1" dirty="0" smtClean="0">
              <a:latin typeface="Calibri" pitchFamily="34" charset="0"/>
            </a:endParaRPr>
          </a:p>
          <a:p>
            <a:pPr marL="101600" indent="-101600" algn="ctr" eaLnBrk="1" hangingPunct="1">
              <a:buClr>
                <a:schemeClr val="tx2"/>
              </a:buClr>
              <a:buSzPct val="75000"/>
              <a:buFontTx/>
              <a:buNone/>
            </a:pPr>
            <a:endParaRPr lang="tr-TR" altLang="tr-TR" sz="2000" b="1" dirty="0" smtClean="0">
              <a:solidFill>
                <a:srgbClr val="FF0000"/>
              </a:solidFill>
              <a:latin typeface="Calibri" pitchFamily="34" charset="0"/>
            </a:endParaRPr>
          </a:p>
        </p:txBody>
      </p:sp>
      <p:sp>
        <p:nvSpPr>
          <p:cNvPr id="56330" name="Title 17"/>
          <p:cNvSpPr>
            <a:spLocks noGrp="1"/>
          </p:cNvSpPr>
          <p:nvPr>
            <p:ph type="title"/>
          </p:nvPr>
        </p:nvSpPr>
        <p:spPr>
          <a:xfrm>
            <a:off x="1476375" y="0"/>
            <a:ext cx="7210425" cy="1417638"/>
          </a:xfrm>
        </p:spPr>
        <p:txBody>
          <a:bodyPr/>
          <a:lstStyle/>
          <a:p>
            <a:pPr eaLnBrk="1" hangingPunct="1"/>
            <a:r>
              <a:rPr lang="tr-TR" altLang="tr-TR" sz="2800" smtClean="0">
                <a:solidFill>
                  <a:schemeClr val="accent2"/>
                </a:solidFill>
              </a:rPr>
              <a:t>ÇEVİRİ EŞGÜDÜM BAŞKANLIĞI</a:t>
            </a:r>
          </a:p>
        </p:txBody>
      </p:sp>
    </p:spTree>
    <p:extLst>
      <p:ext uri="{BB962C8B-B14F-4D97-AF65-F5344CB8AC3E}">
        <p14:creationId xmlns:p14="http://schemas.microsoft.com/office/powerpoint/2010/main" val="4112574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6"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3EEA6FBF-5F9C-40C1-AD45-C60BFEAE4FB2}" type="slidenum">
              <a:rPr lang="tr-TR" altLang="tr-TR" sz="1200" b="1">
                <a:solidFill>
                  <a:schemeClr val="accent2"/>
                </a:solidFill>
                <a:latin typeface="Georgia" pitchFamily="18" charset="0"/>
              </a:rPr>
              <a:pPr algn="ctr" eaLnBrk="1" hangingPunct="1"/>
              <a:t>3</a:t>
            </a:fld>
            <a:endParaRPr lang="tr-TR" altLang="tr-TR" sz="1200" b="1">
              <a:solidFill>
                <a:schemeClr val="accent2"/>
              </a:solidFill>
              <a:latin typeface="Georgia" pitchFamily="18" charset="0"/>
            </a:endParaRPr>
          </a:p>
        </p:txBody>
      </p:sp>
      <p:pic>
        <p:nvPicPr>
          <p:cNvPr id="38917" name="Picture 12" descr="yildizlar"/>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2339975" y="1301750"/>
            <a:ext cx="6770688"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8"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38919"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38920" name="Picture 2" descr="C:\Users\htoguz\AppData\Local\Microsoft\Windows\Temporary Internet Files\Content.Outlook\OLVHWYEF\tr-ing (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0"/>
            <a:ext cx="1331913"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21" name="Content Placeholder 18"/>
          <p:cNvSpPr>
            <a:spLocks noGrp="1"/>
          </p:cNvSpPr>
          <p:nvPr>
            <p:ph idx="1"/>
          </p:nvPr>
        </p:nvSpPr>
        <p:spPr/>
        <p:txBody>
          <a:bodyPr/>
          <a:lstStyle/>
          <a:p>
            <a:pPr marL="101600" indent="-101600" algn="ctr" eaLnBrk="1" hangingPunct="1">
              <a:buClr>
                <a:schemeClr val="tx2"/>
              </a:buClr>
              <a:buSzPct val="75000"/>
              <a:buFontTx/>
              <a:buNone/>
            </a:pPr>
            <a:r>
              <a:rPr lang="tr-TR" altLang="tr-TR" sz="2200" b="1" smtClean="0">
                <a:latin typeface="Calibri" pitchFamily="34" charset="0"/>
              </a:rPr>
              <a:t>4 Temmuz 2000 Tarihli ve 4587 Sayılı Kanun ile;</a:t>
            </a:r>
          </a:p>
          <a:p>
            <a:pPr marL="101600" indent="-101600" algn="ctr" eaLnBrk="1" hangingPunct="1">
              <a:buClr>
                <a:schemeClr val="tx2"/>
              </a:buClr>
              <a:buSzPct val="75000"/>
            </a:pPr>
            <a:endParaRPr lang="tr-TR" altLang="tr-TR" sz="2200" b="1" smtClean="0">
              <a:latin typeface="Calibri" pitchFamily="34" charset="0"/>
            </a:endParaRPr>
          </a:p>
          <a:p>
            <a:pPr marL="101600" indent="-101600" algn="ctr" eaLnBrk="1" hangingPunct="1">
              <a:buClr>
                <a:schemeClr val="tx2"/>
              </a:buClr>
              <a:buSzPct val="75000"/>
              <a:buFontTx/>
              <a:buNone/>
            </a:pPr>
            <a:r>
              <a:rPr lang="tr-TR" altLang="tr-TR" sz="2200" b="1" smtClean="0">
                <a:latin typeface="Calibri" pitchFamily="34" charset="0"/>
              </a:rPr>
              <a:t>“Türkiye’nin AB üyeliğine hazırlanmasına yönelik çalışmalar çerçevesinde kamu kurum ve kuruluşlarının yapacakları hazırlık ve çalışmalarda iç koordinasyon ve uyumun plan ve programlara uygun olarak yönlendirilmesini ve yürütülmesini sağlamak üzere” Başbakanlığa bağlı </a:t>
            </a:r>
          </a:p>
          <a:p>
            <a:pPr marL="101600" indent="-101600" algn="ctr" eaLnBrk="1" hangingPunct="1">
              <a:buClr>
                <a:schemeClr val="tx2"/>
              </a:buClr>
              <a:buSzPct val="75000"/>
            </a:pPr>
            <a:endParaRPr lang="tr-TR" altLang="tr-TR" sz="2200" smtClean="0">
              <a:latin typeface="Calibri" pitchFamily="34" charset="0"/>
            </a:endParaRPr>
          </a:p>
          <a:p>
            <a:pPr marL="101600" indent="-101600" algn="ctr" eaLnBrk="1" hangingPunct="1">
              <a:buClr>
                <a:schemeClr val="tx2"/>
              </a:buClr>
              <a:buSzPct val="75000"/>
              <a:buFontTx/>
              <a:buNone/>
            </a:pPr>
            <a:r>
              <a:rPr lang="tr-TR" altLang="tr-TR" sz="2200" b="1" smtClean="0">
                <a:solidFill>
                  <a:srgbClr val="FF0000"/>
                </a:solidFill>
                <a:latin typeface="Calibri" pitchFamily="34" charset="0"/>
              </a:rPr>
              <a:t>AVRUPA BİRLİĞİ GENEL SEKRETERLİĞİ</a:t>
            </a:r>
          </a:p>
          <a:p>
            <a:pPr marL="101600" indent="-101600" algn="ctr" eaLnBrk="1" hangingPunct="1">
              <a:buClr>
                <a:schemeClr val="tx2"/>
              </a:buClr>
              <a:buSzPct val="75000"/>
            </a:pPr>
            <a:endParaRPr lang="tr-TR" altLang="tr-TR" sz="2200" smtClean="0">
              <a:latin typeface="Calibri" pitchFamily="34" charset="0"/>
            </a:endParaRPr>
          </a:p>
          <a:p>
            <a:pPr marL="101600" indent="-101600" algn="ctr" eaLnBrk="1" hangingPunct="1">
              <a:buClr>
                <a:schemeClr val="tx2"/>
              </a:buClr>
              <a:buSzPct val="75000"/>
              <a:buFontTx/>
              <a:buNone/>
            </a:pPr>
            <a:r>
              <a:rPr lang="tr-TR" altLang="tr-TR" sz="2200" b="1" smtClean="0">
                <a:latin typeface="Calibri" pitchFamily="34" charset="0"/>
              </a:rPr>
              <a:t>kurulmuştur.</a:t>
            </a:r>
          </a:p>
        </p:txBody>
      </p:sp>
      <p:sp>
        <p:nvSpPr>
          <p:cNvPr id="38922" name="Title 17"/>
          <p:cNvSpPr>
            <a:spLocks noGrp="1"/>
          </p:cNvSpPr>
          <p:nvPr>
            <p:ph type="title"/>
          </p:nvPr>
        </p:nvSpPr>
        <p:spPr>
          <a:xfrm>
            <a:off x="1476375" y="0"/>
            <a:ext cx="7210425" cy="1417638"/>
          </a:xfrm>
        </p:spPr>
        <p:txBody>
          <a:bodyPr/>
          <a:lstStyle/>
          <a:p>
            <a:pPr eaLnBrk="1" hangingPunct="1"/>
            <a:r>
              <a:rPr lang="tr-TR" altLang="tr-TR" sz="2800" smtClean="0">
                <a:solidFill>
                  <a:srgbClr val="000099"/>
                </a:solidFill>
              </a:rPr>
              <a:t>AVRUPA BİRLİĞİ BAKANLIĞI </a:t>
            </a:r>
          </a:p>
        </p:txBody>
      </p:sp>
    </p:spTree>
    <p:extLst>
      <p:ext uri="{BB962C8B-B14F-4D97-AF65-F5344CB8AC3E}">
        <p14:creationId xmlns:p14="http://schemas.microsoft.com/office/powerpoint/2010/main" val="1939188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3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0"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F631E2E6-8EDC-44EF-8E3B-3E22BA69405E}" type="slidenum">
              <a:rPr lang="tr-TR" altLang="tr-TR" sz="1200" b="1">
                <a:solidFill>
                  <a:schemeClr val="accent2"/>
                </a:solidFill>
                <a:latin typeface="Georgia" pitchFamily="18" charset="0"/>
              </a:rPr>
              <a:pPr algn="ctr" eaLnBrk="1" hangingPunct="1"/>
              <a:t>4</a:t>
            </a:fld>
            <a:endParaRPr lang="tr-TR" altLang="tr-TR" sz="1200" b="1">
              <a:solidFill>
                <a:schemeClr val="accent2"/>
              </a:solidFill>
              <a:latin typeface="Georgia" pitchFamily="18" charset="0"/>
            </a:endParaRPr>
          </a:p>
        </p:txBody>
      </p:sp>
      <p:pic>
        <p:nvPicPr>
          <p:cNvPr id="39941" name="Picture 12" descr="yildizlar"/>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2339975" y="1301750"/>
            <a:ext cx="6770688"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2"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39943"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39944" name="Picture 2" descr="C:\Users\htoguz\AppData\Local\Microsoft\Windows\Temporary Internet Files\Content.Outlook\OLVHWYEF\tr-ing (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0"/>
            <a:ext cx="1331913"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5" name="Content Placeholder 18"/>
          <p:cNvSpPr>
            <a:spLocks noGrp="1"/>
          </p:cNvSpPr>
          <p:nvPr>
            <p:ph idx="1"/>
          </p:nvPr>
        </p:nvSpPr>
        <p:spPr/>
        <p:txBody>
          <a:bodyPr/>
          <a:lstStyle/>
          <a:p>
            <a:pPr marL="101600" indent="-101600" algn="ctr" eaLnBrk="1" hangingPunct="1">
              <a:buClr>
                <a:schemeClr val="tx2"/>
              </a:buClr>
              <a:buSzPct val="75000"/>
              <a:buFontTx/>
              <a:buNone/>
            </a:pPr>
            <a:endParaRPr lang="tr-TR" altLang="tr-TR" sz="2200" b="1" smtClean="0">
              <a:latin typeface="Calibri" pitchFamily="34" charset="0"/>
            </a:endParaRPr>
          </a:p>
          <a:p>
            <a:pPr marL="101600" indent="-101600" algn="ctr" eaLnBrk="1" hangingPunct="1">
              <a:buClr>
                <a:schemeClr val="tx2"/>
              </a:buClr>
              <a:buSzPct val="75000"/>
              <a:buFontTx/>
              <a:buNone/>
            </a:pPr>
            <a:r>
              <a:rPr lang="tr-TR" altLang="tr-TR" sz="2200" b="1" smtClean="0">
                <a:latin typeface="Calibri" pitchFamily="34" charset="0"/>
              </a:rPr>
              <a:t>24 Haziran 2009 tarihli ve 5916 sayılı Avrupa Birliği Genel Sekreterliği Teşkilat ve Görevleri Hakkındaki Kanun ile yeniden yapılanmış</a:t>
            </a:r>
          </a:p>
          <a:p>
            <a:pPr marL="101600" indent="-101600" algn="ctr" eaLnBrk="1" hangingPunct="1">
              <a:buClr>
                <a:schemeClr val="tx2"/>
              </a:buClr>
              <a:buSzPct val="75000"/>
              <a:buFontTx/>
              <a:buNone/>
            </a:pPr>
            <a:r>
              <a:rPr lang="tr-TR" altLang="tr-TR" sz="2200" b="1" smtClean="0">
                <a:latin typeface="Calibri" pitchFamily="34" charset="0"/>
              </a:rPr>
              <a:t>ve</a:t>
            </a:r>
          </a:p>
          <a:p>
            <a:pPr marL="101600" indent="-101600" algn="ctr" eaLnBrk="1" hangingPunct="1">
              <a:buClr>
                <a:schemeClr val="tx2"/>
              </a:buClr>
              <a:buSzPct val="75000"/>
              <a:buFontTx/>
              <a:buNone/>
            </a:pPr>
            <a:endParaRPr lang="tr-TR" altLang="tr-TR" sz="2200" b="1" smtClean="0">
              <a:latin typeface="Calibri" pitchFamily="34" charset="0"/>
            </a:endParaRPr>
          </a:p>
          <a:p>
            <a:pPr marL="101600" indent="-101600" algn="ctr" eaLnBrk="1" hangingPunct="1">
              <a:buClr>
                <a:schemeClr val="tx2"/>
              </a:buClr>
              <a:buSzPct val="75000"/>
              <a:buFontTx/>
              <a:buNone/>
            </a:pPr>
            <a:r>
              <a:rPr lang="tr-TR" altLang="tr-TR" sz="2200" b="1" smtClean="0">
                <a:latin typeface="Calibri" pitchFamily="34" charset="0"/>
              </a:rPr>
              <a:t>3 Haziran 2011 tarihli ve 634 sayılı Avrupa Birliği Bakanlığı’nın Teşkilat ve Görevleri Hakkındaki Kanun Hükmünde Kararname ile </a:t>
            </a:r>
          </a:p>
          <a:p>
            <a:pPr marL="101600" indent="-101600" algn="ctr" eaLnBrk="1" hangingPunct="1">
              <a:buClr>
                <a:schemeClr val="tx2"/>
              </a:buClr>
              <a:buSzPct val="75000"/>
              <a:buFontTx/>
              <a:buNone/>
            </a:pPr>
            <a:endParaRPr lang="tr-TR" altLang="tr-TR" sz="2200" b="1" smtClean="0">
              <a:latin typeface="Calibri" pitchFamily="34" charset="0"/>
            </a:endParaRPr>
          </a:p>
          <a:p>
            <a:pPr marL="101600" indent="-101600" algn="ctr" eaLnBrk="1" hangingPunct="1">
              <a:buClr>
                <a:schemeClr val="tx2"/>
              </a:buClr>
              <a:buSzPct val="75000"/>
              <a:buFontTx/>
              <a:buNone/>
            </a:pPr>
            <a:r>
              <a:rPr lang="tr-TR" altLang="tr-TR" sz="2200" b="1" smtClean="0">
                <a:solidFill>
                  <a:srgbClr val="FF0000"/>
                </a:solidFill>
                <a:latin typeface="Calibri" pitchFamily="34" charset="0"/>
              </a:rPr>
              <a:t>Avrupa Birliği Bakanlığı </a:t>
            </a:r>
          </a:p>
          <a:p>
            <a:pPr marL="101600" indent="-101600" algn="ctr" eaLnBrk="1" hangingPunct="1">
              <a:buClr>
                <a:schemeClr val="tx2"/>
              </a:buClr>
              <a:buSzPct val="75000"/>
              <a:buFontTx/>
              <a:buNone/>
            </a:pPr>
            <a:endParaRPr lang="tr-TR" altLang="tr-TR" sz="2200" b="1" smtClean="0">
              <a:latin typeface="Calibri" pitchFamily="34" charset="0"/>
            </a:endParaRPr>
          </a:p>
          <a:p>
            <a:pPr marL="101600" indent="-101600" algn="ctr" eaLnBrk="1" hangingPunct="1">
              <a:buClr>
                <a:schemeClr val="tx2"/>
              </a:buClr>
              <a:buSzPct val="75000"/>
              <a:buFontTx/>
              <a:buNone/>
            </a:pPr>
            <a:r>
              <a:rPr lang="tr-TR" altLang="tr-TR" sz="2200" b="1" smtClean="0">
                <a:latin typeface="Calibri" pitchFamily="34" charset="0"/>
              </a:rPr>
              <a:t>Kurulmuştur. </a:t>
            </a:r>
          </a:p>
        </p:txBody>
      </p:sp>
      <p:sp>
        <p:nvSpPr>
          <p:cNvPr id="39946" name="Title 17"/>
          <p:cNvSpPr>
            <a:spLocks noGrp="1"/>
          </p:cNvSpPr>
          <p:nvPr>
            <p:ph type="title"/>
          </p:nvPr>
        </p:nvSpPr>
        <p:spPr>
          <a:xfrm>
            <a:off x="1476375" y="0"/>
            <a:ext cx="7210425" cy="1417638"/>
          </a:xfrm>
        </p:spPr>
        <p:txBody>
          <a:bodyPr/>
          <a:lstStyle/>
          <a:p>
            <a:pPr eaLnBrk="1" hangingPunct="1"/>
            <a:r>
              <a:rPr lang="tr-TR" altLang="tr-TR" sz="2800" smtClean="0">
                <a:solidFill>
                  <a:srgbClr val="000099"/>
                </a:solidFill>
              </a:rPr>
              <a:t>AVRUPA BİRLİĞİ BAKANLIĞI </a:t>
            </a:r>
          </a:p>
        </p:txBody>
      </p:sp>
    </p:spTree>
    <p:extLst>
      <p:ext uri="{BB962C8B-B14F-4D97-AF65-F5344CB8AC3E}">
        <p14:creationId xmlns:p14="http://schemas.microsoft.com/office/powerpoint/2010/main" val="268608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3"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0CEA9B1A-89F1-473C-A5E1-3DEC23CDFAAA}" type="slidenum">
              <a:rPr lang="tr-TR" altLang="tr-TR" sz="1200" b="1">
                <a:solidFill>
                  <a:schemeClr val="accent2"/>
                </a:solidFill>
                <a:latin typeface="Georgia" pitchFamily="18" charset="0"/>
              </a:rPr>
              <a:pPr algn="ctr" eaLnBrk="1" hangingPunct="1"/>
              <a:t>5</a:t>
            </a:fld>
            <a:endParaRPr lang="tr-TR" altLang="tr-TR" sz="1200" b="1">
              <a:solidFill>
                <a:schemeClr val="accent2"/>
              </a:solidFill>
              <a:latin typeface="Georgia" pitchFamily="18" charset="0"/>
            </a:endParaRPr>
          </a:p>
        </p:txBody>
      </p:sp>
      <p:pic>
        <p:nvPicPr>
          <p:cNvPr id="40965" name="Picture 12" descr="yildizlar"/>
          <p:cNvPicPr>
            <a:picLocks noChangeAspect="1" noChangeArrowheads="1"/>
          </p:cNvPicPr>
          <p:nvPr/>
        </p:nvPicPr>
        <p:blipFill>
          <a:blip r:embed="rId3">
            <a:lum contrast="10000"/>
            <a:extLst>
              <a:ext uri="{28A0092B-C50C-407E-A947-70E740481C1C}">
                <a14:useLocalDpi xmlns:a14="http://schemas.microsoft.com/office/drawing/2010/main" val="0"/>
              </a:ext>
            </a:extLst>
          </a:blip>
          <a:srcRect/>
          <a:stretch>
            <a:fillRect/>
          </a:stretch>
        </p:blipFill>
        <p:spPr bwMode="auto">
          <a:xfrm>
            <a:off x="2339975" y="1301750"/>
            <a:ext cx="6770688"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40967"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40968" name="Picture 2" descr="C:\Users\htoguz\AppData\Local\Microsoft\Windows\Temporary Internet Files\Content.Outlook\OLVHWYEF\tr-ing (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 y="0"/>
            <a:ext cx="1331913"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9" name="Title 17"/>
          <p:cNvSpPr>
            <a:spLocks noGrp="1"/>
          </p:cNvSpPr>
          <p:nvPr>
            <p:ph type="title"/>
          </p:nvPr>
        </p:nvSpPr>
        <p:spPr>
          <a:xfrm>
            <a:off x="1476375" y="0"/>
            <a:ext cx="7210425" cy="1417638"/>
          </a:xfrm>
        </p:spPr>
        <p:txBody>
          <a:bodyPr/>
          <a:lstStyle/>
          <a:p>
            <a:pPr eaLnBrk="1" hangingPunct="1"/>
            <a:r>
              <a:rPr lang="tr-TR" altLang="tr-TR" sz="2800" smtClean="0">
                <a:solidFill>
                  <a:srgbClr val="000099"/>
                </a:solidFill>
                <a:latin typeface="Calibri" pitchFamily="34" charset="0"/>
              </a:rPr>
              <a:t>AVRUPA BİRLİĞİ BAKANLIĞI</a:t>
            </a:r>
            <a:endParaRPr lang="tr-TR" altLang="tr-TR" sz="2800" smtClean="0">
              <a:solidFill>
                <a:srgbClr val="000099"/>
              </a:solidFill>
            </a:endParaRPr>
          </a:p>
        </p:txBody>
      </p:sp>
      <p:sp>
        <p:nvSpPr>
          <p:cNvPr id="40970" name="Content Placeholder 18"/>
          <p:cNvSpPr>
            <a:spLocks noGrp="1"/>
          </p:cNvSpPr>
          <p:nvPr>
            <p:ph idx="1"/>
          </p:nvPr>
        </p:nvSpPr>
        <p:spPr>
          <a:xfrm>
            <a:off x="539750" y="1412875"/>
            <a:ext cx="8147050" cy="4968875"/>
          </a:xfrm>
        </p:spPr>
        <p:txBody>
          <a:bodyPr/>
          <a:lstStyle/>
          <a:p>
            <a:pPr algn="ctr" eaLnBrk="1" hangingPunct="1">
              <a:buFontTx/>
              <a:buNone/>
            </a:pPr>
            <a:r>
              <a:rPr lang="tr-TR" altLang="tr-TR" sz="1800" b="1" u="sng" smtClean="0">
                <a:solidFill>
                  <a:srgbClr val="FF0000"/>
                </a:solidFill>
                <a:latin typeface="Calibri" pitchFamily="34" charset="0"/>
              </a:rPr>
              <a:t>Hizmet Birimleri</a:t>
            </a:r>
          </a:p>
          <a:p>
            <a:pPr eaLnBrk="1" hangingPunct="1"/>
            <a:r>
              <a:rPr lang="tr-TR" altLang="tr-TR" sz="1400" b="1" smtClean="0">
                <a:latin typeface="Calibri" pitchFamily="34" charset="0"/>
              </a:rPr>
              <a:t>Siyasi İşler Başkanlığı</a:t>
            </a:r>
          </a:p>
          <a:p>
            <a:pPr eaLnBrk="1" hangingPunct="1"/>
            <a:r>
              <a:rPr lang="tr-TR" altLang="tr-TR" sz="1400" b="1" smtClean="0">
                <a:latin typeface="Calibri" pitchFamily="34" charset="0"/>
              </a:rPr>
              <a:t>Katılım Politikası Başkanlığı</a:t>
            </a:r>
          </a:p>
          <a:p>
            <a:pPr eaLnBrk="1" hangingPunct="1"/>
            <a:r>
              <a:rPr lang="tr-TR" altLang="tr-TR" sz="1400" b="1" smtClean="0">
                <a:latin typeface="Calibri" pitchFamily="34" charset="0"/>
              </a:rPr>
              <a:t>Sektörel Politikalar Başkanlığı</a:t>
            </a:r>
          </a:p>
          <a:p>
            <a:pPr eaLnBrk="1" hangingPunct="1"/>
            <a:r>
              <a:rPr lang="tr-TR" altLang="tr-TR" sz="1400" b="1" smtClean="0">
                <a:latin typeface="Calibri" pitchFamily="34" charset="0"/>
              </a:rPr>
              <a:t>Sosyal, Bölgesel ve Yenilikçi Politikalar Başkanlığı</a:t>
            </a:r>
          </a:p>
          <a:p>
            <a:pPr eaLnBrk="1" hangingPunct="1"/>
            <a:r>
              <a:rPr lang="tr-TR" altLang="tr-TR" sz="1400" b="1" smtClean="0">
                <a:latin typeface="Calibri" pitchFamily="34" charset="0"/>
              </a:rPr>
              <a:t>Ekonomik ve Mali Politikalar Başkanlığı</a:t>
            </a:r>
          </a:p>
          <a:p>
            <a:pPr eaLnBrk="1" hangingPunct="1"/>
            <a:r>
              <a:rPr lang="tr-TR" altLang="tr-TR" sz="1400" b="1" smtClean="0">
                <a:latin typeface="Calibri" pitchFamily="34" charset="0"/>
              </a:rPr>
              <a:t>Tek Pazar ve Rekabet Başkanlığı</a:t>
            </a:r>
          </a:p>
          <a:p>
            <a:pPr eaLnBrk="1" hangingPunct="1"/>
            <a:r>
              <a:rPr lang="tr-TR" altLang="tr-TR" sz="1400" b="1" smtClean="0">
                <a:latin typeface="Calibri" pitchFamily="34" charset="0"/>
              </a:rPr>
              <a:t>Tarım ve Balıkçılık Başkanlığı</a:t>
            </a:r>
          </a:p>
          <a:p>
            <a:pPr eaLnBrk="1" hangingPunct="1"/>
            <a:r>
              <a:rPr lang="tr-TR" altLang="tr-TR" sz="1400" b="1" smtClean="0">
                <a:latin typeface="Calibri" pitchFamily="34" charset="0"/>
              </a:rPr>
              <a:t>Mali İşbirliği Başkanlığı</a:t>
            </a:r>
          </a:p>
          <a:p>
            <a:pPr eaLnBrk="1" hangingPunct="1"/>
            <a:r>
              <a:rPr lang="tr-TR" altLang="tr-TR" sz="1400" b="1" smtClean="0">
                <a:latin typeface="Calibri" pitchFamily="34" charset="0"/>
              </a:rPr>
              <a:t>Sivil Toplum, İletişim ve Kültür Başkanlığı</a:t>
            </a:r>
          </a:p>
          <a:p>
            <a:pPr eaLnBrk="1" hangingPunct="1"/>
            <a:r>
              <a:rPr lang="tr-TR" altLang="tr-TR" sz="1400" b="1" smtClean="0">
                <a:latin typeface="Calibri" pitchFamily="34" charset="0"/>
              </a:rPr>
              <a:t>Proje Uygulama Başkanlığı</a:t>
            </a:r>
          </a:p>
          <a:p>
            <a:pPr eaLnBrk="1" hangingPunct="1"/>
            <a:r>
              <a:rPr lang="tr-TR" altLang="tr-TR" sz="1400" b="1" smtClean="0">
                <a:latin typeface="Calibri" pitchFamily="34" charset="0"/>
              </a:rPr>
              <a:t>Avrupa Birliği Hukuku Başkanlığı</a:t>
            </a:r>
          </a:p>
          <a:p>
            <a:pPr eaLnBrk="1" hangingPunct="1"/>
            <a:r>
              <a:rPr lang="tr-TR" altLang="tr-TR" sz="1400" b="1" smtClean="0">
                <a:solidFill>
                  <a:srgbClr val="FF0000"/>
                </a:solidFill>
                <a:latin typeface="Calibri" pitchFamily="34" charset="0"/>
              </a:rPr>
              <a:t>Çeviri Eşgüdüm Başkanlığı</a:t>
            </a:r>
          </a:p>
          <a:p>
            <a:pPr eaLnBrk="1" hangingPunct="1"/>
            <a:r>
              <a:rPr lang="tr-TR" altLang="tr-TR" sz="1400" b="1" smtClean="0">
                <a:latin typeface="Calibri" pitchFamily="34" charset="0"/>
              </a:rPr>
              <a:t>Eğitim ve Kurumsal Yapılanma Başkanlığı</a:t>
            </a:r>
          </a:p>
          <a:p>
            <a:pPr eaLnBrk="1" hangingPunct="1"/>
            <a:r>
              <a:rPr lang="tr-TR" altLang="tr-TR" sz="1400" b="1" smtClean="0">
                <a:latin typeface="Calibri" pitchFamily="34" charset="0"/>
              </a:rPr>
              <a:t>Araştırma ve Dokümantasyon Başkanlığı</a:t>
            </a:r>
          </a:p>
          <a:p>
            <a:pPr eaLnBrk="1" hangingPunct="1"/>
            <a:r>
              <a:rPr lang="tr-TR" altLang="tr-TR" sz="1400" b="1" smtClean="0">
                <a:latin typeface="Calibri" pitchFamily="34" charset="0"/>
              </a:rPr>
              <a:t>İdari Hizmetler Başkanlığı</a:t>
            </a:r>
          </a:p>
          <a:p>
            <a:pPr eaLnBrk="1" hangingPunct="1"/>
            <a:r>
              <a:rPr lang="tr-TR" altLang="tr-TR" sz="1400" b="1" smtClean="0">
                <a:latin typeface="Calibri" pitchFamily="34" charset="0"/>
              </a:rPr>
              <a:t>Strateji Geliştirme Dairesi Başkanlığı</a:t>
            </a:r>
          </a:p>
          <a:p>
            <a:pPr eaLnBrk="1" hangingPunct="1"/>
            <a:endParaRPr lang="tr-TR" altLang="tr-TR" smtClean="0"/>
          </a:p>
        </p:txBody>
      </p:sp>
    </p:spTree>
    <p:extLst>
      <p:ext uri="{BB962C8B-B14F-4D97-AF65-F5344CB8AC3E}">
        <p14:creationId xmlns:p14="http://schemas.microsoft.com/office/powerpoint/2010/main" val="1613029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8"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C2AACBBF-1140-47E6-811B-9B58E134B980}" type="slidenum">
              <a:rPr lang="tr-TR" altLang="tr-TR" sz="1200" b="1">
                <a:solidFill>
                  <a:schemeClr val="accent2"/>
                </a:solidFill>
                <a:latin typeface="Georgia" pitchFamily="18" charset="0"/>
              </a:rPr>
              <a:pPr algn="ctr" eaLnBrk="1" hangingPunct="1"/>
              <a:t>6</a:t>
            </a:fld>
            <a:endParaRPr lang="tr-TR" altLang="tr-TR" sz="1200" b="1">
              <a:solidFill>
                <a:schemeClr val="accent2"/>
              </a:solidFill>
              <a:latin typeface="Georgia" pitchFamily="18" charset="0"/>
            </a:endParaRPr>
          </a:p>
        </p:txBody>
      </p:sp>
      <p:pic>
        <p:nvPicPr>
          <p:cNvPr id="41989" name="Picture 12" descr="yildizlar"/>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2339975" y="1301750"/>
            <a:ext cx="6770688"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0"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41991"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41992" name="Picture 2" descr="C:\Users\htoguz\AppData\Local\Microsoft\Windows\Temporary Internet Files\Content.Outlook\OLVHWYEF\tr-ing (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0"/>
            <a:ext cx="1331913"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Content Placeholder 18"/>
          <p:cNvSpPr>
            <a:spLocks noGrp="1"/>
          </p:cNvSpPr>
          <p:nvPr>
            <p:ph idx="1"/>
          </p:nvPr>
        </p:nvSpPr>
        <p:spPr/>
        <p:txBody>
          <a:bodyPr/>
          <a:lstStyle/>
          <a:p>
            <a:pPr marL="101600" indent="-101600" eaLnBrk="1" hangingPunct="1">
              <a:buClr>
                <a:schemeClr val="tx2"/>
              </a:buClr>
              <a:buSzPct val="75000"/>
              <a:buFontTx/>
              <a:buNone/>
              <a:defRPr/>
            </a:pPr>
            <a:endParaRPr lang="tr-TR" sz="2200" b="1" dirty="0">
              <a:latin typeface="Calibri" pitchFamily="34" charset="0"/>
            </a:endParaRPr>
          </a:p>
          <a:p>
            <a:pPr eaLnBrk="1" hangingPunct="1">
              <a:buClr>
                <a:schemeClr val="tx2"/>
              </a:buClr>
              <a:buSzPct val="75000"/>
              <a:defRPr/>
            </a:pPr>
            <a:endParaRPr lang="tr-TR" sz="2200" b="1" dirty="0" smtClean="0">
              <a:latin typeface="Calibri" pitchFamily="34" charset="0"/>
            </a:endParaRPr>
          </a:p>
          <a:p>
            <a:pPr marL="0" indent="0" algn="just" eaLnBrk="1" hangingPunct="1">
              <a:buClr>
                <a:schemeClr val="tx2"/>
              </a:buClr>
              <a:buSzPct val="75000"/>
              <a:buNone/>
              <a:defRPr/>
            </a:pPr>
            <a:endParaRPr lang="tr-TR" sz="2200" b="1" dirty="0" smtClean="0">
              <a:latin typeface="Calibri" pitchFamily="34" charset="0"/>
            </a:endParaRPr>
          </a:p>
          <a:p>
            <a:pPr marL="0" indent="0" algn="just" eaLnBrk="1" hangingPunct="1">
              <a:buClr>
                <a:schemeClr val="tx2"/>
              </a:buClr>
              <a:buSzPct val="75000"/>
              <a:buNone/>
              <a:defRPr/>
            </a:pPr>
            <a:r>
              <a:rPr lang="tr-TR" sz="2200" b="1" dirty="0" smtClean="0">
                <a:latin typeface="Calibri" pitchFamily="34" charset="0"/>
              </a:rPr>
              <a:t>Önceleri Ulusal Program Daire Başkanlığı altında yer alan Çeviri Eşgüdüm Birimi 24 Haziran 2009 tarihli tarihli  ve 5916 sayılı Avrupa Birliği Genel Sekreterliği Teşkilat ve Görevleri Hakkındaki Kanun kapsamında Çeviri Eşgüdüm Başkanlığı olarak yeniden yapılandırılmıştır</a:t>
            </a:r>
            <a:r>
              <a:rPr lang="tr-TR" sz="2200" b="1" dirty="0">
                <a:latin typeface="Calibri" pitchFamily="34" charset="0"/>
              </a:rPr>
              <a:t>.</a:t>
            </a:r>
            <a:endParaRPr lang="tr-TR" sz="2200" b="1" dirty="0" smtClean="0">
              <a:latin typeface="Calibri" pitchFamily="34" charset="0"/>
            </a:endParaRPr>
          </a:p>
          <a:p>
            <a:pPr marL="0" indent="0" eaLnBrk="1" hangingPunct="1">
              <a:buClr>
                <a:schemeClr val="tx2"/>
              </a:buClr>
              <a:buSzPct val="75000"/>
              <a:buFontTx/>
              <a:buNone/>
              <a:defRPr/>
            </a:pPr>
            <a:endParaRPr lang="tr-TR" sz="2200" b="1" dirty="0" smtClean="0">
              <a:latin typeface="Calibri" pitchFamily="34" charset="0"/>
            </a:endParaRPr>
          </a:p>
          <a:p>
            <a:pPr marL="101600" indent="-101600" eaLnBrk="1" hangingPunct="1">
              <a:buClr>
                <a:schemeClr val="tx2"/>
              </a:buClr>
              <a:buSzPct val="75000"/>
              <a:buFontTx/>
              <a:buNone/>
              <a:defRPr/>
            </a:pPr>
            <a:endParaRPr lang="tr-TR" sz="2200" b="1" dirty="0" smtClean="0">
              <a:latin typeface="Calibri" pitchFamily="34" charset="0"/>
            </a:endParaRPr>
          </a:p>
          <a:p>
            <a:pPr marL="101600" indent="-101600" eaLnBrk="1" hangingPunct="1">
              <a:buClr>
                <a:schemeClr val="tx2"/>
              </a:buClr>
              <a:buSzPct val="75000"/>
              <a:buFontTx/>
              <a:buNone/>
              <a:defRPr/>
            </a:pPr>
            <a:endParaRPr lang="tr-TR" sz="2200" b="1" dirty="0">
              <a:latin typeface="Calibri" pitchFamily="34" charset="0"/>
            </a:endParaRPr>
          </a:p>
          <a:p>
            <a:pPr marL="101600" indent="-101600" algn="ctr" eaLnBrk="1" hangingPunct="1">
              <a:buClr>
                <a:schemeClr val="tx2"/>
              </a:buClr>
              <a:buSzPct val="75000"/>
              <a:buFontTx/>
              <a:buNone/>
              <a:defRPr/>
            </a:pPr>
            <a:endParaRPr lang="tr-TR" sz="2000" b="1" dirty="0" smtClean="0">
              <a:solidFill>
                <a:srgbClr val="FF0000"/>
              </a:solidFill>
              <a:latin typeface="Calibri" pitchFamily="34" charset="0"/>
            </a:endParaRPr>
          </a:p>
        </p:txBody>
      </p:sp>
      <p:sp>
        <p:nvSpPr>
          <p:cNvPr id="41994" name="Title 17"/>
          <p:cNvSpPr>
            <a:spLocks noGrp="1"/>
          </p:cNvSpPr>
          <p:nvPr>
            <p:ph type="title"/>
          </p:nvPr>
        </p:nvSpPr>
        <p:spPr>
          <a:xfrm>
            <a:off x="1476375" y="0"/>
            <a:ext cx="7210425" cy="1417638"/>
          </a:xfrm>
        </p:spPr>
        <p:txBody>
          <a:bodyPr/>
          <a:lstStyle/>
          <a:p>
            <a:pPr eaLnBrk="1" hangingPunct="1"/>
            <a:r>
              <a:rPr lang="tr-TR" altLang="tr-TR" sz="2800" smtClean="0">
                <a:solidFill>
                  <a:srgbClr val="000099"/>
                </a:solidFill>
              </a:rPr>
              <a:t>ÇEVİRİ EŞGÜDÜM BAŞKANLIĞI</a:t>
            </a:r>
          </a:p>
        </p:txBody>
      </p:sp>
    </p:spTree>
    <p:extLst>
      <p:ext uri="{BB962C8B-B14F-4D97-AF65-F5344CB8AC3E}">
        <p14:creationId xmlns:p14="http://schemas.microsoft.com/office/powerpoint/2010/main" val="2711603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p:cNvPicPr>
            <a:picLocks noChangeAspect="1" noChangeArrowheads="1"/>
          </p:cNvPicPr>
          <p:nvPr/>
        </p:nvPicPr>
        <p:blipFill>
          <a:blip r:embed="rId3" cstate="print"/>
          <a:srcRect/>
          <a:stretch>
            <a:fillRect/>
          </a:stretch>
        </p:blipFill>
        <p:spPr bwMode="auto">
          <a:xfrm>
            <a:off x="0" y="6381750"/>
            <a:ext cx="9144000" cy="71438"/>
          </a:xfrm>
          <a:prstGeom prst="rect">
            <a:avLst/>
          </a:prstGeom>
          <a:noFill/>
          <a:ln w="9525">
            <a:noFill/>
            <a:miter lim="800000"/>
            <a:headEnd/>
            <a:tailEnd/>
          </a:ln>
        </p:spPr>
      </p:pic>
      <p:pic>
        <p:nvPicPr>
          <p:cNvPr id="3075" name="Picture 9"/>
          <p:cNvPicPr>
            <a:picLocks noChangeAspect="1" noChangeArrowheads="1"/>
          </p:cNvPicPr>
          <p:nvPr/>
        </p:nvPicPr>
        <p:blipFill>
          <a:blip r:embed="rId3" cstate="print"/>
          <a:srcRect/>
          <a:stretch>
            <a:fillRect/>
          </a:stretch>
        </p:blipFill>
        <p:spPr bwMode="auto">
          <a:xfrm>
            <a:off x="0" y="1196975"/>
            <a:ext cx="9144000" cy="71438"/>
          </a:xfrm>
          <a:prstGeom prst="rect">
            <a:avLst/>
          </a:prstGeom>
          <a:noFill/>
          <a:ln w="9525">
            <a:noFill/>
            <a:miter lim="800000"/>
            <a:headEnd/>
            <a:tailEnd/>
          </a:ln>
        </p:spPr>
      </p:pic>
      <p:pic>
        <p:nvPicPr>
          <p:cNvPr id="3077" name="Picture 12" descr="yildizlar"/>
          <p:cNvPicPr>
            <a:picLocks noChangeAspect="1" noChangeArrowheads="1"/>
          </p:cNvPicPr>
          <p:nvPr/>
        </p:nvPicPr>
        <p:blipFill>
          <a:blip r:embed="rId4" cstate="print">
            <a:lum contrast="10000"/>
          </a:blip>
          <a:srcRect/>
          <a:stretch>
            <a:fillRect/>
          </a:stretch>
        </p:blipFill>
        <p:spPr bwMode="auto">
          <a:xfrm>
            <a:off x="179388" y="1301750"/>
            <a:ext cx="8931275" cy="4995863"/>
          </a:xfrm>
          <a:prstGeom prst="rect">
            <a:avLst/>
          </a:prstGeom>
          <a:noFill/>
          <a:ln w="9525">
            <a:noFill/>
            <a:miter lim="800000"/>
            <a:headEnd/>
            <a:tailEnd/>
          </a:ln>
        </p:spPr>
      </p:pic>
      <p:sp>
        <p:nvSpPr>
          <p:cNvPr id="3078"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p:spPr>
        <p:txBody>
          <a:bodyPr wrap="none" anchor="ctr"/>
          <a:lstStyle/>
          <a:p>
            <a:endParaRPr lang="en-US"/>
          </a:p>
        </p:txBody>
      </p:sp>
      <p:sp>
        <p:nvSpPr>
          <p:cNvPr id="2057" name="Title 12"/>
          <p:cNvSpPr>
            <a:spLocks noGrp="1"/>
          </p:cNvSpPr>
          <p:nvPr>
            <p:ph type="ctrTitle"/>
          </p:nvPr>
        </p:nvSpPr>
        <p:spPr>
          <a:xfrm>
            <a:off x="189138" y="1417463"/>
            <a:ext cx="8704037" cy="4752528"/>
          </a:xfrm>
        </p:spPr>
        <p:txBody>
          <a:bodyPr anchor="ctr"/>
          <a:lstStyle/>
          <a:p>
            <a:pPr algn="l">
              <a:lnSpc>
                <a:spcPct val="120000"/>
              </a:lnSpc>
            </a:pPr>
            <a:r>
              <a:rPr lang="en-GB" sz="2000" noProof="0" dirty="0" smtClean="0"/>
              <a:t/>
            </a:r>
            <a:br>
              <a:rPr lang="en-GB" sz="2000" noProof="0" dirty="0" smtClean="0"/>
            </a:br>
            <a:endParaRPr lang="en-GB" sz="2000" noProof="0" dirty="0"/>
          </a:p>
        </p:txBody>
      </p:sp>
      <p:sp>
        <p:nvSpPr>
          <p:cNvPr id="12" name="Title 17"/>
          <p:cNvSpPr txBox="1">
            <a:spLocks/>
          </p:cNvSpPr>
          <p:nvPr/>
        </p:nvSpPr>
        <p:spPr bwMode="auto">
          <a:xfrm>
            <a:off x="1691680" y="188640"/>
            <a:ext cx="7210425" cy="8640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tr-TR" sz="3200" b="1" dirty="0" smtClean="0">
                <a:solidFill>
                  <a:srgbClr val="000099"/>
                </a:solidFill>
                <a:effectLst>
                  <a:outerShdw blurRad="38100" dist="38100" dir="2700000" algn="tl">
                    <a:srgbClr val="000000">
                      <a:alpha val="43137"/>
                    </a:srgbClr>
                  </a:outerShdw>
                </a:effectLst>
              </a:rPr>
              <a:t>Çeviri Eşgüdüm Başkanlığı</a:t>
            </a:r>
            <a:endParaRPr lang="en-GB" sz="3200" b="1" dirty="0">
              <a:solidFill>
                <a:srgbClr val="000099"/>
              </a:solidFill>
              <a:effectLst>
                <a:outerShdw blurRad="38100" dist="38100" dir="2700000" algn="tl">
                  <a:srgbClr val="000000">
                    <a:alpha val="43137"/>
                  </a:srgbClr>
                </a:outerShdw>
              </a:effectLst>
            </a:endParaRPr>
          </a:p>
        </p:txBody>
      </p:sp>
      <p:pic>
        <p:nvPicPr>
          <p:cNvPr id="14" name="Picture 13" descr="C:\Users\Ozgur\Desktop\Logo Sunum.jpg"/>
          <p:cNvPicPr>
            <a:picLocks noChangeAspect="1" noChangeArrowheads="1"/>
          </p:cNvPicPr>
          <p:nvPr/>
        </p:nvPicPr>
        <p:blipFill>
          <a:blip r:embed="rId5" cstate="print"/>
          <a:srcRect/>
          <a:stretch>
            <a:fillRect/>
          </a:stretch>
        </p:blipFill>
        <p:spPr bwMode="auto">
          <a:xfrm>
            <a:off x="179512" y="44624"/>
            <a:ext cx="1259632" cy="1112749"/>
          </a:xfrm>
          <a:prstGeom prst="rect">
            <a:avLst/>
          </a:prstGeom>
          <a:noFill/>
        </p:spPr>
      </p:pic>
      <p:sp>
        <p:nvSpPr>
          <p:cNvPr id="2" name="Dikdörtgen 1"/>
          <p:cNvSpPr/>
          <p:nvPr/>
        </p:nvSpPr>
        <p:spPr>
          <a:xfrm>
            <a:off x="175483" y="1412875"/>
            <a:ext cx="8713662" cy="4585871"/>
          </a:xfrm>
          <a:prstGeom prst="rect">
            <a:avLst/>
          </a:prstGeom>
        </p:spPr>
        <p:txBody>
          <a:bodyPr wrap="square">
            <a:spAutoFit/>
          </a:bodyPr>
          <a:lstStyle/>
          <a:p>
            <a:pPr algn="ctr">
              <a:spcAft>
                <a:spcPts val="0"/>
              </a:spcAft>
            </a:pPr>
            <a:r>
              <a:rPr lang="tr-TR" sz="2000" b="1" u="sng" dirty="0" smtClean="0">
                <a:effectLst/>
                <a:latin typeface="Arial"/>
                <a:ea typeface="SimSun"/>
              </a:rPr>
              <a:t>GÖREV ALANI</a:t>
            </a:r>
            <a:endParaRPr lang="en-US" sz="2000" dirty="0" smtClean="0">
              <a:effectLst/>
              <a:latin typeface="Times New Roman"/>
              <a:ea typeface="SimSun"/>
            </a:endParaRPr>
          </a:p>
          <a:p>
            <a:pPr algn="ctr">
              <a:spcAft>
                <a:spcPts val="0"/>
              </a:spcAft>
            </a:pPr>
            <a:r>
              <a:rPr lang="tr-TR" sz="2000" b="1" dirty="0" smtClean="0">
                <a:effectLst/>
                <a:latin typeface="Arial"/>
                <a:ea typeface="SimSun"/>
              </a:rPr>
              <a:t> </a:t>
            </a:r>
            <a:endParaRPr lang="en-US" sz="2000" b="1" dirty="0" smtClean="0">
              <a:effectLst/>
              <a:latin typeface="Times New Roman"/>
              <a:ea typeface="SimSun"/>
            </a:endParaRPr>
          </a:p>
          <a:p>
            <a:pPr algn="just">
              <a:spcAft>
                <a:spcPts val="0"/>
              </a:spcAft>
            </a:pPr>
            <a:r>
              <a:rPr lang="tr-TR" b="1" dirty="0" smtClean="0">
                <a:latin typeface="Arial"/>
                <a:ea typeface="SimSun"/>
              </a:rPr>
              <a:t>3</a:t>
            </a:r>
            <a:r>
              <a:rPr lang="tr-TR" b="1" dirty="0" smtClean="0">
                <a:effectLst/>
                <a:latin typeface="Arial"/>
                <a:ea typeface="SimSun"/>
              </a:rPr>
              <a:t> Haziran 2011 tarihli ve 63</a:t>
            </a:r>
            <a:r>
              <a:rPr lang="tr-TR" b="1" dirty="0">
                <a:latin typeface="Arial"/>
                <a:ea typeface="SimSun"/>
              </a:rPr>
              <a:t>4 </a:t>
            </a:r>
            <a:r>
              <a:rPr lang="tr-TR" b="1" dirty="0" smtClean="0">
                <a:latin typeface="Arial"/>
                <a:ea typeface="SimSun"/>
              </a:rPr>
              <a:t>sayılı Avrupa </a:t>
            </a:r>
            <a:r>
              <a:rPr lang="tr-TR" b="1" dirty="0">
                <a:latin typeface="Arial"/>
                <a:ea typeface="SimSun"/>
              </a:rPr>
              <a:t>Birliği Bakanlığının Teşkilat ve Görevleri Hakkında Kanun Hükmünde Kararname’nin </a:t>
            </a:r>
            <a:r>
              <a:rPr lang="tr-TR" b="1" dirty="0" smtClean="0">
                <a:effectLst/>
                <a:latin typeface="Arial"/>
                <a:ea typeface="SimSun"/>
              </a:rPr>
              <a:t>18 inci maddesi uyarınca:</a:t>
            </a:r>
            <a:endParaRPr lang="en-US" b="1" dirty="0" smtClean="0">
              <a:effectLst/>
              <a:latin typeface="Times New Roman"/>
              <a:ea typeface="SimSun"/>
            </a:endParaRPr>
          </a:p>
          <a:p>
            <a:pPr algn="just">
              <a:spcAft>
                <a:spcPts val="0"/>
              </a:spcAft>
            </a:pPr>
            <a:r>
              <a:rPr lang="tr-TR" b="1" dirty="0" smtClean="0">
                <a:effectLst/>
                <a:latin typeface="Arial"/>
                <a:ea typeface="SimSun"/>
              </a:rPr>
              <a:t> </a:t>
            </a:r>
            <a:endParaRPr lang="en-US" b="1" dirty="0" smtClean="0">
              <a:effectLst/>
              <a:latin typeface="Times New Roman"/>
              <a:ea typeface="SimSun"/>
            </a:endParaRPr>
          </a:p>
          <a:p>
            <a:r>
              <a:rPr lang="tr-TR" b="1" dirty="0" smtClean="0"/>
              <a:t> </a:t>
            </a:r>
            <a:r>
              <a:rPr lang="tr-TR" b="1" dirty="0" smtClean="0">
                <a:latin typeface="Arial"/>
                <a:ea typeface="SimSun"/>
              </a:rPr>
              <a:t>Çeviri Eşgüdüm Başkanlığının görevleri şunlardır: </a:t>
            </a:r>
          </a:p>
          <a:p>
            <a:endParaRPr lang="tr-TR" b="1" dirty="0" smtClean="0">
              <a:latin typeface="Arial"/>
              <a:ea typeface="SimSun"/>
            </a:endParaRPr>
          </a:p>
          <a:p>
            <a:r>
              <a:rPr lang="tr-TR" b="1" dirty="0" smtClean="0">
                <a:latin typeface="Arial"/>
                <a:ea typeface="SimSun"/>
              </a:rPr>
              <a:t>	a) Türk ve Avrupa Birliği müktesebatının çeviri işlemlerini yapmak ve 	koordine etmek, bunlara ilişkin envanter çalışmalarını yürütmek, 	yapılacak çevirilerin uygunluğunu denetlemek. </a:t>
            </a:r>
          </a:p>
          <a:p>
            <a:r>
              <a:rPr lang="tr-TR" b="1" dirty="0" smtClean="0">
                <a:latin typeface="Arial"/>
                <a:ea typeface="SimSun"/>
              </a:rPr>
              <a:t>	</a:t>
            </a:r>
          </a:p>
          <a:p>
            <a:r>
              <a:rPr lang="tr-TR" b="1" dirty="0" smtClean="0">
                <a:latin typeface="Arial"/>
                <a:ea typeface="SimSun"/>
              </a:rPr>
              <a:t>	b) Avrupa Birliği terminolojisi veri tabanını oluşturmak. </a:t>
            </a:r>
          </a:p>
          <a:p>
            <a:endParaRPr lang="tr-TR" b="1" dirty="0" smtClean="0">
              <a:latin typeface="Arial"/>
              <a:ea typeface="SimSun"/>
            </a:endParaRPr>
          </a:p>
          <a:p>
            <a:r>
              <a:rPr lang="tr-TR" b="1" dirty="0" smtClean="0">
                <a:latin typeface="Arial"/>
                <a:ea typeface="SimSun"/>
              </a:rPr>
              <a:t>	c) Bakan tarafından verilen benzeri görevleri yapmak.  </a:t>
            </a:r>
            <a:endParaRPr lang="en-US" b="1" dirty="0" smtClean="0">
              <a:latin typeface="Arial"/>
              <a:ea typeface="SimSun"/>
            </a:endParaRPr>
          </a:p>
          <a:p>
            <a:pPr algn="just">
              <a:spcAft>
                <a:spcPts val="0"/>
              </a:spcAft>
            </a:pPr>
            <a:r>
              <a:rPr lang="tr-TR" b="1" dirty="0" smtClean="0">
                <a:effectLst/>
                <a:latin typeface="Arial"/>
                <a:ea typeface="SimSun"/>
              </a:rPr>
              <a:t> </a:t>
            </a:r>
            <a:endParaRPr lang="en-US" b="1" dirty="0"/>
          </a:p>
        </p:txBody>
      </p:sp>
    </p:spTree>
    <p:extLst>
      <p:ext uri="{BB962C8B-B14F-4D97-AF65-F5344CB8AC3E}">
        <p14:creationId xmlns:p14="http://schemas.microsoft.com/office/powerpoint/2010/main" val="1960662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p:cNvPicPr>
            <a:picLocks noChangeAspect="1" noChangeArrowheads="1"/>
          </p:cNvPicPr>
          <p:nvPr/>
        </p:nvPicPr>
        <p:blipFill>
          <a:blip r:embed="rId3" cstate="print"/>
          <a:srcRect/>
          <a:stretch>
            <a:fillRect/>
          </a:stretch>
        </p:blipFill>
        <p:spPr bwMode="auto">
          <a:xfrm>
            <a:off x="0" y="6381750"/>
            <a:ext cx="9144000" cy="71438"/>
          </a:xfrm>
          <a:prstGeom prst="rect">
            <a:avLst/>
          </a:prstGeom>
          <a:noFill/>
          <a:ln w="9525">
            <a:noFill/>
            <a:miter lim="800000"/>
            <a:headEnd/>
            <a:tailEnd/>
          </a:ln>
        </p:spPr>
      </p:pic>
      <p:pic>
        <p:nvPicPr>
          <p:cNvPr id="3075" name="Picture 9"/>
          <p:cNvPicPr>
            <a:picLocks noChangeAspect="1" noChangeArrowheads="1"/>
          </p:cNvPicPr>
          <p:nvPr/>
        </p:nvPicPr>
        <p:blipFill>
          <a:blip r:embed="rId3" cstate="print"/>
          <a:srcRect/>
          <a:stretch>
            <a:fillRect/>
          </a:stretch>
        </p:blipFill>
        <p:spPr bwMode="auto">
          <a:xfrm>
            <a:off x="0" y="1196975"/>
            <a:ext cx="9144000" cy="71438"/>
          </a:xfrm>
          <a:prstGeom prst="rect">
            <a:avLst/>
          </a:prstGeom>
          <a:noFill/>
          <a:ln w="9525">
            <a:noFill/>
            <a:miter lim="800000"/>
            <a:headEnd/>
            <a:tailEnd/>
          </a:ln>
        </p:spPr>
      </p:pic>
      <p:sp>
        <p:nvSpPr>
          <p:cNvPr id="3076" name="Rectangle 11"/>
          <p:cNvSpPr>
            <a:spLocks noChangeArrowheads="1"/>
          </p:cNvSpPr>
          <p:nvPr/>
        </p:nvSpPr>
        <p:spPr bwMode="auto">
          <a:xfrm>
            <a:off x="8820150" y="6524625"/>
            <a:ext cx="215900" cy="217488"/>
          </a:xfrm>
          <a:prstGeom prst="rect">
            <a:avLst/>
          </a:prstGeom>
          <a:noFill/>
          <a:ln w="9525">
            <a:noFill/>
            <a:miter lim="800000"/>
            <a:headEnd/>
            <a:tailEnd/>
          </a:ln>
        </p:spPr>
        <p:txBody>
          <a:bodyPr wrap="none" anchor="ctr"/>
          <a:lstStyle/>
          <a:p>
            <a:pPr algn="ctr"/>
            <a:endParaRPr lang="tr-TR" sz="1200" b="1" dirty="0">
              <a:solidFill>
                <a:schemeClr val="accent2"/>
              </a:solidFill>
              <a:latin typeface="Georgia" pitchFamily="18" charset="0"/>
            </a:endParaRPr>
          </a:p>
        </p:txBody>
      </p:sp>
      <p:pic>
        <p:nvPicPr>
          <p:cNvPr id="3077" name="Picture 12" descr="yildizlar"/>
          <p:cNvPicPr>
            <a:picLocks noChangeAspect="1" noChangeArrowheads="1"/>
          </p:cNvPicPr>
          <p:nvPr/>
        </p:nvPicPr>
        <p:blipFill>
          <a:blip r:embed="rId4" cstate="print">
            <a:lum contrast="10000"/>
          </a:blip>
          <a:srcRect/>
          <a:stretch>
            <a:fillRect/>
          </a:stretch>
        </p:blipFill>
        <p:spPr bwMode="auto">
          <a:xfrm>
            <a:off x="179512" y="1340768"/>
            <a:ext cx="8732791" cy="4884837"/>
          </a:xfrm>
          <a:prstGeom prst="rect">
            <a:avLst/>
          </a:prstGeom>
          <a:noFill/>
          <a:ln w="9525">
            <a:noFill/>
            <a:miter lim="800000"/>
            <a:headEnd/>
            <a:tailEnd/>
          </a:ln>
        </p:spPr>
      </p:pic>
      <p:sp>
        <p:nvSpPr>
          <p:cNvPr id="3078"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p:spPr>
        <p:txBody>
          <a:bodyPr wrap="none" anchor="ctr"/>
          <a:lstStyle/>
          <a:p>
            <a:endParaRPr lang="en-US"/>
          </a:p>
        </p:txBody>
      </p:sp>
      <p:sp>
        <p:nvSpPr>
          <p:cNvPr id="12" name="Title 17"/>
          <p:cNvSpPr txBox="1">
            <a:spLocks/>
          </p:cNvSpPr>
          <p:nvPr/>
        </p:nvSpPr>
        <p:spPr bwMode="auto">
          <a:xfrm>
            <a:off x="1691680" y="188640"/>
            <a:ext cx="7210425" cy="8640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tr-TR" sz="3200" b="1" dirty="0" smtClean="0">
                <a:solidFill>
                  <a:srgbClr val="000099"/>
                </a:solidFill>
                <a:effectLst>
                  <a:outerShdw blurRad="38100" dist="38100" dir="2700000" algn="tl">
                    <a:srgbClr val="000000">
                      <a:alpha val="43137"/>
                    </a:srgbClr>
                  </a:outerShdw>
                </a:effectLst>
              </a:rPr>
              <a:t>Çeviri Eşgüdüm Başkanlığı</a:t>
            </a:r>
            <a:endParaRPr lang="en-GB" sz="3200" b="1" dirty="0">
              <a:solidFill>
                <a:srgbClr val="000099"/>
              </a:solidFill>
              <a:effectLst>
                <a:outerShdw blurRad="38100" dist="38100" dir="2700000" algn="tl">
                  <a:srgbClr val="000000">
                    <a:alpha val="43137"/>
                  </a:srgbClr>
                </a:outerShdw>
              </a:effectLst>
            </a:endParaRPr>
          </a:p>
        </p:txBody>
      </p:sp>
      <p:pic>
        <p:nvPicPr>
          <p:cNvPr id="14" name="Picture 13" descr="C:\Users\Ozgur\Desktop\Logo Sunum.jpg"/>
          <p:cNvPicPr>
            <a:picLocks noChangeAspect="1" noChangeArrowheads="1"/>
          </p:cNvPicPr>
          <p:nvPr/>
        </p:nvPicPr>
        <p:blipFill>
          <a:blip r:embed="rId5" cstate="print"/>
          <a:srcRect/>
          <a:stretch>
            <a:fillRect/>
          </a:stretch>
        </p:blipFill>
        <p:spPr bwMode="auto">
          <a:xfrm>
            <a:off x="179512" y="44624"/>
            <a:ext cx="1259632" cy="1112749"/>
          </a:xfrm>
          <a:prstGeom prst="rect">
            <a:avLst/>
          </a:prstGeom>
          <a:noFill/>
        </p:spPr>
      </p:pic>
      <p:sp>
        <p:nvSpPr>
          <p:cNvPr id="11" name="10 Dikdörtgen"/>
          <p:cNvSpPr/>
          <p:nvPr/>
        </p:nvSpPr>
        <p:spPr>
          <a:xfrm>
            <a:off x="3375696" y="1484784"/>
            <a:ext cx="2121093" cy="369332"/>
          </a:xfrm>
          <a:prstGeom prst="rect">
            <a:avLst/>
          </a:prstGeom>
        </p:spPr>
        <p:txBody>
          <a:bodyPr wrap="none">
            <a:spAutoFit/>
          </a:bodyPr>
          <a:lstStyle/>
          <a:p>
            <a:pPr algn="ctr">
              <a:spcAft>
                <a:spcPts val="0"/>
              </a:spcAft>
            </a:pPr>
            <a:r>
              <a:rPr lang="tr-TR" b="1" u="sng" dirty="0" smtClean="0">
                <a:latin typeface="Arial"/>
                <a:ea typeface="SimSun"/>
              </a:rPr>
              <a:t>KADRO DURUMU</a:t>
            </a:r>
            <a:endParaRPr lang="en-US" dirty="0" smtClean="0">
              <a:latin typeface="Times New Roman"/>
              <a:ea typeface="SimSun"/>
            </a:endParaRPr>
          </a:p>
        </p:txBody>
      </p:sp>
      <p:sp>
        <p:nvSpPr>
          <p:cNvPr id="13" name="12 Metin kutusu"/>
          <p:cNvSpPr txBox="1"/>
          <p:nvPr/>
        </p:nvSpPr>
        <p:spPr>
          <a:xfrm>
            <a:off x="323528" y="2132856"/>
            <a:ext cx="8208912" cy="2308324"/>
          </a:xfrm>
          <a:prstGeom prst="rect">
            <a:avLst/>
          </a:prstGeom>
          <a:noFill/>
          <a:ln>
            <a:noFill/>
          </a:ln>
        </p:spPr>
        <p:txBody>
          <a:bodyPr wrap="square" rtlCol="0">
            <a:spAutoFit/>
          </a:bodyPr>
          <a:lstStyle/>
          <a:p>
            <a:r>
              <a:rPr lang="tr-TR" b="1" dirty="0" smtClean="0">
                <a:latin typeface="Arial" pitchFamily="34" charset="0"/>
                <a:cs typeface="Arial" pitchFamily="34" charset="0"/>
              </a:rPr>
              <a:t>Çeviri Eşgüdüm Başkanlığı’nda:</a:t>
            </a:r>
          </a:p>
          <a:p>
            <a:endParaRPr lang="tr-TR" b="1" dirty="0" smtClean="0">
              <a:latin typeface="Arial" pitchFamily="34" charset="0"/>
              <a:cs typeface="Arial" pitchFamily="34" charset="0"/>
            </a:endParaRPr>
          </a:p>
          <a:p>
            <a:r>
              <a:rPr lang="tr-TR" b="1" dirty="0" smtClean="0">
                <a:latin typeface="Arial" pitchFamily="34" charset="0"/>
                <a:cs typeface="Arial" pitchFamily="34" charset="0"/>
              </a:rPr>
              <a:t>1 Başkan,</a:t>
            </a:r>
          </a:p>
          <a:p>
            <a:r>
              <a:rPr lang="tr-TR" b="1" dirty="0">
                <a:latin typeface="Arial" pitchFamily="34" charset="0"/>
                <a:cs typeface="Arial" pitchFamily="34" charset="0"/>
              </a:rPr>
              <a:t>2</a:t>
            </a:r>
            <a:r>
              <a:rPr lang="tr-TR" b="1" dirty="0" smtClean="0">
                <a:latin typeface="Arial" pitchFamily="34" charset="0"/>
                <a:cs typeface="Arial" pitchFamily="34" charset="0"/>
              </a:rPr>
              <a:t> </a:t>
            </a:r>
            <a:r>
              <a:rPr lang="tr-TR" b="1" dirty="0" smtClean="0">
                <a:latin typeface="Arial" pitchFamily="34" charset="0"/>
                <a:cs typeface="Arial" pitchFamily="34" charset="0"/>
              </a:rPr>
              <a:t>Koordinatör</a:t>
            </a:r>
          </a:p>
          <a:p>
            <a:r>
              <a:rPr lang="tr-TR" b="1" dirty="0" smtClean="0">
                <a:latin typeface="Arial" pitchFamily="34" charset="0"/>
                <a:cs typeface="Arial" pitchFamily="34" charset="0"/>
              </a:rPr>
              <a:t>12 </a:t>
            </a:r>
            <a:r>
              <a:rPr lang="tr-TR" b="1" dirty="0" smtClean="0">
                <a:latin typeface="Arial" pitchFamily="34" charset="0"/>
                <a:cs typeface="Arial" pitchFamily="34" charset="0"/>
              </a:rPr>
              <a:t>Mütercim</a:t>
            </a:r>
          </a:p>
          <a:p>
            <a:r>
              <a:rPr lang="tr-TR" b="1" dirty="0">
                <a:latin typeface="Arial" pitchFamily="34" charset="0"/>
                <a:cs typeface="Arial" pitchFamily="34" charset="0"/>
              </a:rPr>
              <a:t>2</a:t>
            </a:r>
            <a:r>
              <a:rPr lang="tr-TR" b="1" dirty="0" smtClean="0">
                <a:latin typeface="Arial" pitchFamily="34" charset="0"/>
                <a:cs typeface="Arial" pitchFamily="34" charset="0"/>
              </a:rPr>
              <a:t> Memur</a:t>
            </a:r>
          </a:p>
          <a:p>
            <a:endParaRPr lang="tr-TR" b="1" dirty="0" smtClean="0">
              <a:latin typeface="Arial" pitchFamily="34" charset="0"/>
              <a:cs typeface="Arial" pitchFamily="34" charset="0"/>
            </a:endParaRPr>
          </a:p>
          <a:p>
            <a:pPr algn="just"/>
            <a:r>
              <a:rPr lang="tr-TR" b="1" dirty="0" smtClean="0">
                <a:latin typeface="Arial" pitchFamily="34" charset="0"/>
                <a:cs typeface="Arial" pitchFamily="34" charset="0"/>
              </a:rPr>
              <a:t>olmak üzere toplam </a:t>
            </a:r>
            <a:r>
              <a:rPr lang="tr-TR" b="1" dirty="0" smtClean="0">
                <a:latin typeface="Arial" pitchFamily="34" charset="0"/>
                <a:cs typeface="Arial" pitchFamily="34" charset="0"/>
              </a:rPr>
              <a:t>17 kişi </a:t>
            </a:r>
            <a:r>
              <a:rPr lang="tr-TR" b="1" dirty="0" smtClean="0">
                <a:latin typeface="Arial" pitchFamily="34" charset="0"/>
                <a:cs typeface="Arial" pitchFamily="34" charset="0"/>
              </a:rPr>
              <a:t>çalışmaktadır.</a:t>
            </a:r>
            <a:r>
              <a:rPr lang="tr-TR" dirty="0" smtClean="0">
                <a:latin typeface="Arial" pitchFamily="34" charset="0"/>
                <a:cs typeface="Arial" pitchFamily="34" charset="0"/>
              </a:rPr>
              <a:t> </a:t>
            </a:r>
            <a:endParaRPr lang="tr-TR" dirty="0">
              <a:latin typeface="Arial" pitchFamily="34" charset="0"/>
              <a:cs typeface="Arial" pitchFamily="34" charset="0"/>
            </a:endParaRPr>
          </a:p>
        </p:txBody>
      </p:sp>
    </p:spTree>
    <p:extLst>
      <p:ext uri="{BB962C8B-B14F-4D97-AF65-F5344CB8AC3E}">
        <p14:creationId xmlns:p14="http://schemas.microsoft.com/office/powerpoint/2010/main" val="30837219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5"/>
            <a:ext cx="9144000"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6" name="Rectangle 11"/>
          <p:cNvSpPr>
            <a:spLocks noChangeArrowheads="1"/>
          </p:cNvSpPr>
          <p:nvPr/>
        </p:nvSpPr>
        <p:spPr bwMode="auto">
          <a:xfrm>
            <a:off x="8820150" y="6524625"/>
            <a:ext cx="2159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algn="ctr" eaLnBrk="1" hangingPunct="1"/>
            <a:fld id="{7E257E97-E8DA-4F13-B6CF-34B7DF261822}" type="slidenum">
              <a:rPr lang="tr-TR" altLang="tr-TR" sz="1200" b="1">
                <a:solidFill>
                  <a:schemeClr val="accent2"/>
                </a:solidFill>
                <a:latin typeface="Georgia" pitchFamily="18" charset="0"/>
              </a:rPr>
              <a:pPr algn="ctr" eaLnBrk="1" hangingPunct="1"/>
              <a:t>9</a:t>
            </a:fld>
            <a:endParaRPr lang="tr-TR" altLang="tr-TR" sz="1200" b="1">
              <a:solidFill>
                <a:schemeClr val="accent2"/>
              </a:solidFill>
              <a:latin typeface="Georgia" pitchFamily="18" charset="0"/>
            </a:endParaRPr>
          </a:p>
        </p:txBody>
      </p:sp>
      <p:pic>
        <p:nvPicPr>
          <p:cNvPr id="44037" name="Picture 12" descr="yildizlar"/>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2339975" y="1301750"/>
            <a:ext cx="6770688"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8" name="Rectangle 13"/>
          <p:cNvSpPr>
            <a:spLocks noChangeArrowheads="1"/>
          </p:cNvSpPr>
          <p:nvPr/>
        </p:nvSpPr>
        <p:spPr bwMode="auto">
          <a:xfrm>
            <a:off x="179388" y="1412875"/>
            <a:ext cx="8713787" cy="4752975"/>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sp>
        <p:nvSpPr>
          <p:cNvPr id="44039" name="Rectangle 14"/>
          <p:cNvSpPr>
            <a:spLocks noChangeArrowheads="1"/>
          </p:cNvSpPr>
          <p:nvPr/>
        </p:nvSpPr>
        <p:spPr bwMode="auto">
          <a:xfrm>
            <a:off x="1476375" y="115888"/>
            <a:ext cx="7416800" cy="100965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ea typeface="DejaVu Sans"/>
                <a:cs typeface="DejaVu Sans"/>
              </a:defRPr>
            </a:lvl1pPr>
            <a:lvl2pPr marL="742950" indent="-285750" eaLnBrk="0" hangingPunct="0">
              <a:defRPr>
                <a:solidFill>
                  <a:schemeClr val="tx1"/>
                </a:solidFill>
                <a:latin typeface="Arial" pitchFamily="34" charset="0"/>
                <a:ea typeface="DejaVu Sans"/>
                <a:cs typeface="DejaVu Sans"/>
              </a:defRPr>
            </a:lvl2pPr>
            <a:lvl3pPr marL="1143000" indent="-228600" eaLnBrk="0" hangingPunct="0">
              <a:defRPr>
                <a:solidFill>
                  <a:schemeClr val="tx1"/>
                </a:solidFill>
                <a:latin typeface="Arial" pitchFamily="34" charset="0"/>
                <a:ea typeface="DejaVu Sans"/>
                <a:cs typeface="DejaVu Sans"/>
              </a:defRPr>
            </a:lvl3pPr>
            <a:lvl4pPr marL="1600200" indent="-228600" eaLnBrk="0" hangingPunct="0">
              <a:defRPr>
                <a:solidFill>
                  <a:schemeClr val="tx1"/>
                </a:solidFill>
                <a:latin typeface="Arial" pitchFamily="34" charset="0"/>
                <a:ea typeface="DejaVu Sans"/>
                <a:cs typeface="DejaVu Sans"/>
              </a:defRPr>
            </a:lvl4pPr>
            <a:lvl5pPr marL="2057400" indent="-228600" eaLnBrk="0" hangingPunct="0">
              <a:defRPr>
                <a:solidFill>
                  <a:schemeClr val="tx1"/>
                </a:solidFill>
                <a:latin typeface="Arial" pitchFamily="34" charset="0"/>
                <a:ea typeface="DejaVu Sans"/>
                <a:cs typeface="DejaVu Sans"/>
              </a:defRPr>
            </a:lvl5pPr>
            <a:lvl6pPr marL="2514600" indent="-228600" eaLnBrk="0" fontAlgn="base" hangingPunct="0">
              <a:spcBef>
                <a:spcPct val="0"/>
              </a:spcBef>
              <a:spcAft>
                <a:spcPct val="0"/>
              </a:spcAft>
              <a:defRPr>
                <a:solidFill>
                  <a:schemeClr val="tx1"/>
                </a:solidFill>
                <a:latin typeface="Arial" pitchFamily="34" charset="0"/>
                <a:ea typeface="DejaVu Sans"/>
                <a:cs typeface="DejaVu Sans"/>
              </a:defRPr>
            </a:lvl6pPr>
            <a:lvl7pPr marL="2971800" indent="-228600" eaLnBrk="0" fontAlgn="base" hangingPunct="0">
              <a:spcBef>
                <a:spcPct val="0"/>
              </a:spcBef>
              <a:spcAft>
                <a:spcPct val="0"/>
              </a:spcAft>
              <a:defRPr>
                <a:solidFill>
                  <a:schemeClr val="tx1"/>
                </a:solidFill>
                <a:latin typeface="Arial" pitchFamily="34" charset="0"/>
                <a:ea typeface="DejaVu Sans"/>
                <a:cs typeface="DejaVu Sans"/>
              </a:defRPr>
            </a:lvl7pPr>
            <a:lvl8pPr marL="3429000" indent="-228600" eaLnBrk="0" fontAlgn="base" hangingPunct="0">
              <a:spcBef>
                <a:spcPct val="0"/>
              </a:spcBef>
              <a:spcAft>
                <a:spcPct val="0"/>
              </a:spcAft>
              <a:defRPr>
                <a:solidFill>
                  <a:schemeClr val="tx1"/>
                </a:solidFill>
                <a:latin typeface="Arial" pitchFamily="34" charset="0"/>
                <a:ea typeface="DejaVu Sans"/>
                <a:cs typeface="DejaVu Sans"/>
              </a:defRPr>
            </a:lvl8pPr>
            <a:lvl9pPr marL="3886200" indent="-228600" eaLnBrk="0" fontAlgn="base" hangingPunct="0">
              <a:spcBef>
                <a:spcPct val="0"/>
              </a:spcBef>
              <a:spcAft>
                <a:spcPct val="0"/>
              </a:spcAft>
              <a:defRPr>
                <a:solidFill>
                  <a:schemeClr val="tx1"/>
                </a:solidFill>
                <a:latin typeface="Arial" pitchFamily="34" charset="0"/>
                <a:ea typeface="DejaVu Sans"/>
                <a:cs typeface="DejaVu Sans"/>
              </a:defRPr>
            </a:lvl9pPr>
          </a:lstStyle>
          <a:p>
            <a:pPr eaLnBrk="1" hangingPunct="1"/>
            <a:endParaRPr lang="tr-TR" altLang="tr-TR"/>
          </a:p>
        </p:txBody>
      </p:sp>
      <p:pic>
        <p:nvPicPr>
          <p:cNvPr id="44040" name="Picture 2" descr="C:\Users\htoguz\AppData\Local\Microsoft\Windows\Temporary Internet Files\Content.Outlook\OLVHWYEF\tr-ing (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0"/>
            <a:ext cx="1331913"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Content Placeholder 18"/>
          <p:cNvSpPr>
            <a:spLocks noGrp="1"/>
          </p:cNvSpPr>
          <p:nvPr>
            <p:ph idx="1"/>
          </p:nvPr>
        </p:nvSpPr>
        <p:spPr/>
        <p:txBody>
          <a:bodyPr>
            <a:normAutofit lnSpcReduction="10000"/>
          </a:bodyPr>
          <a:lstStyle/>
          <a:p>
            <a:pPr marL="101600" indent="-101600" eaLnBrk="1" hangingPunct="1">
              <a:buClr>
                <a:schemeClr val="tx2"/>
              </a:buClr>
              <a:buSzPct val="75000"/>
              <a:buFontTx/>
              <a:buNone/>
              <a:defRPr/>
            </a:pPr>
            <a:endParaRPr lang="tr-TR" sz="2200" b="1" dirty="0">
              <a:latin typeface="Calibri" pitchFamily="34" charset="0"/>
            </a:endParaRPr>
          </a:p>
          <a:p>
            <a:pPr algn="just" eaLnBrk="1" hangingPunct="1">
              <a:buClr>
                <a:schemeClr val="tx2"/>
              </a:buClr>
              <a:buSzPct val="75000"/>
              <a:defRPr/>
            </a:pPr>
            <a:r>
              <a:rPr lang="tr-TR" sz="2200" b="1" dirty="0" smtClean="0">
                <a:latin typeface="Calibri" pitchFamily="34" charset="0"/>
              </a:rPr>
              <a:t>AB’nin hâlihazırda </a:t>
            </a:r>
            <a:r>
              <a:rPr lang="tr-TR" sz="2200" b="1" dirty="0" smtClean="0">
                <a:latin typeface="Calibri" pitchFamily="34" charset="0"/>
              </a:rPr>
              <a:t>24 </a:t>
            </a:r>
            <a:r>
              <a:rPr lang="tr-TR" sz="2200" b="1" dirty="0" smtClean="0">
                <a:latin typeface="Calibri" pitchFamily="34" charset="0"/>
              </a:rPr>
              <a:t>resmi dili bulunmaktadır. </a:t>
            </a:r>
          </a:p>
          <a:p>
            <a:pPr algn="just" eaLnBrk="1" hangingPunct="1">
              <a:buClr>
                <a:schemeClr val="tx2"/>
              </a:buClr>
              <a:buSzPct val="75000"/>
              <a:defRPr/>
            </a:pPr>
            <a:r>
              <a:rPr lang="tr-TR" sz="2200" b="1" dirty="0" smtClean="0">
                <a:latin typeface="Calibri" pitchFamily="34" charset="0"/>
              </a:rPr>
              <a:t>AB hukukuna erişim imkânının sağlandığı EUR-</a:t>
            </a:r>
            <a:r>
              <a:rPr lang="tr-TR" sz="2200" b="1" dirty="0" err="1" smtClean="0">
                <a:latin typeface="Calibri" pitchFamily="34" charset="0"/>
              </a:rPr>
              <a:t>Lex</a:t>
            </a:r>
            <a:r>
              <a:rPr lang="tr-TR" sz="2200" b="1" dirty="0" smtClean="0">
                <a:latin typeface="Calibri" pitchFamily="34" charset="0"/>
              </a:rPr>
              <a:t> hizmeti (http://eur-lex.europa.eu) bu </a:t>
            </a:r>
            <a:r>
              <a:rPr lang="tr-TR" sz="2200" b="1" dirty="0" smtClean="0">
                <a:latin typeface="Calibri" pitchFamily="34" charset="0"/>
              </a:rPr>
              <a:t>24 </a:t>
            </a:r>
            <a:r>
              <a:rPr lang="tr-TR" sz="2200" b="1" dirty="0" smtClean="0">
                <a:latin typeface="Calibri" pitchFamily="34" charset="0"/>
              </a:rPr>
              <a:t>dilde sunulmakta, yine AB Resmi Gazetesi 23 dilde yayımlanmaktadır.</a:t>
            </a:r>
          </a:p>
          <a:p>
            <a:pPr algn="just">
              <a:buClr>
                <a:schemeClr val="tx2"/>
              </a:buClr>
              <a:buSzPct val="75000"/>
              <a:defRPr/>
            </a:pPr>
            <a:r>
              <a:rPr lang="tr-TR" sz="2200" b="1" dirty="0" smtClean="0">
                <a:latin typeface="Calibri" pitchFamily="34" charset="0"/>
              </a:rPr>
              <a:t>Ülkemizin AB üyeliğiyle birlikte Türkçe de AB’nin resmi dillerinden biri haline gelecektir. Bu nedenle, 3 Ekim 2005 tarihli Türkiye İçin Müzakere Çerçeve Belgesi’nde de belirtildiği üzere, Türkiye’nin, AB’ye katılım sürecinde AB müktesebatına uyum sağlamasının yanında, katılımdan uygun bir süre önce söz konusu müktesebatın </a:t>
            </a:r>
            <a:r>
              <a:rPr lang="tr-TR" sz="2200" b="1" u="sng" dirty="0" err="1" smtClean="0">
                <a:latin typeface="Calibri" pitchFamily="34" charset="0"/>
              </a:rPr>
              <a:t>Türkçe’ye</a:t>
            </a:r>
            <a:r>
              <a:rPr lang="tr-TR" sz="2200" b="1" u="sng" dirty="0" smtClean="0">
                <a:latin typeface="Calibri" pitchFamily="34" charset="0"/>
              </a:rPr>
              <a:t> çevirisini tamamlaması </a:t>
            </a:r>
            <a:r>
              <a:rPr lang="tr-TR" sz="2200" b="1" u="sng" dirty="0">
                <a:latin typeface="Calibri" pitchFamily="34" charset="0"/>
              </a:rPr>
              <a:t>ve katılımla birlikte AB kurumlarının gerektiği gibi işlemesi için ihtiyaç duyulan yeterli sayıda çevirmeni eğitmesi gerekmektedir.</a:t>
            </a:r>
            <a:br>
              <a:rPr lang="tr-TR" sz="2200" b="1" u="sng" dirty="0">
                <a:latin typeface="Calibri" pitchFamily="34" charset="0"/>
              </a:rPr>
            </a:br>
            <a:r>
              <a:rPr lang="tr-TR" sz="2200" b="1" dirty="0" smtClean="0">
                <a:latin typeface="Calibri" pitchFamily="34" charset="0"/>
              </a:rPr>
              <a:t>gerekmektedir.</a:t>
            </a:r>
            <a:endParaRPr lang="tr-TR" sz="2200" b="1" dirty="0">
              <a:latin typeface="Calibri" pitchFamily="34" charset="0"/>
            </a:endParaRPr>
          </a:p>
          <a:p>
            <a:pPr marL="101600" indent="-101600" algn="ctr" eaLnBrk="1" hangingPunct="1">
              <a:buClr>
                <a:schemeClr val="tx2"/>
              </a:buClr>
              <a:buSzPct val="75000"/>
              <a:buFontTx/>
              <a:buNone/>
              <a:defRPr/>
            </a:pPr>
            <a:endParaRPr lang="tr-TR" sz="2000" b="1" dirty="0" smtClean="0">
              <a:solidFill>
                <a:srgbClr val="FF0000"/>
              </a:solidFill>
              <a:latin typeface="Calibri" pitchFamily="34" charset="0"/>
            </a:endParaRPr>
          </a:p>
        </p:txBody>
      </p:sp>
      <p:sp>
        <p:nvSpPr>
          <p:cNvPr id="44042" name="Title 17"/>
          <p:cNvSpPr>
            <a:spLocks noGrp="1"/>
          </p:cNvSpPr>
          <p:nvPr>
            <p:ph type="title"/>
          </p:nvPr>
        </p:nvSpPr>
        <p:spPr>
          <a:xfrm>
            <a:off x="1476375" y="0"/>
            <a:ext cx="7210425" cy="1417638"/>
          </a:xfrm>
        </p:spPr>
        <p:txBody>
          <a:bodyPr/>
          <a:lstStyle/>
          <a:p>
            <a:pPr eaLnBrk="1" hangingPunct="1"/>
            <a:r>
              <a:rPr lang="tr-TR" altLang="tr-TR" sz="2800" smtClean="0">
                <a:solidFill>
                  <a:schemeClr val="accent2"/>
                </a:solidFill>
              </a:rPr>
              <a:t>ÇEVİRİ EŞGÜDÜM BAŞKANLIĞI</a:t>
            </a:r>
          </a:p>
        </p:txBody>
      </p:sp>
    </p:spTree>
    <p:extLst>
      <p:ext uri="{BB962C8B-B14F-4D97-AF65-F5344CB8AC3E}">
        <p14:creationId xmlns:p14="http://schemas.microsoft.com/office/powerpoint/2010/main" val="3764544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1418</TotalTime>
  <Words>1114</Words>
  <Application>Microsoft Office PowerPoint</Application>
  <PresentationFormat>Ekran Gösterisi (4:3)</PresentationFormat>
  <Paragraphs>292</Paragraphs>
  <Slides>23</Slides>
  <Notes>21</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T.C.  AVRUPA BİRLİĞİ BAKANLIĞI ÇEVİRİ EŞGÜDÜM BAŞKANLIĞI </vt:lpstr>
      <vt:lpstr>AVRUPA BİRLİĞİ BAKANLIĞININ KURULUŞU</vt:lpstr>
      <vt:lpstr>AVRUPA BİRLİĞİ BAKANLIĞI </vt:lpstr>
      <vt:lpstr>AVRUPA BİRLİĞİ BAKANLIĞI </vt:lpstr>
      <vt:lpstr>AVRUPA BİRLİĞİ BAKANLIĞI</vt:lpstr>
      <vt:lpstr>ÇEVİRİ EŞGÜDÜM BAŞKANLIĞI</vt:lpstr>
      <vt:lpstr> </vt:lpstr>
      <vt:lpstr>PowerPoint Sunusu</vt:lpstr>
      <vt:lpstr>ÇEVİRİ EŞGÜDÜM BAŞKANLIĞI</vt:lpstr>
      <vt:lpstr>ÇEVİRİ EŞGÜDÜM BAŞKANLIĞI</vt:lpstr>
      <vt:lpstr>  ÇEVİRİ EŞGÜDÜM BAŞKANLIĞI </vt:lpstr>
      <vt:lpstr>ÇEVİRİ EŞGÜDÜM BAŞKANLIĞI</vt:lpstr>
      <vt:lpstr>ÇEVİRİ EŞGÜDÜM BAŞKANLIĞI</vt:lpstr>
      <vt:lpstr>ÇEVİRİ EŞGÜDÜM BAŞKANLIĞI</vt:lpstr>
      <vt:lpstr>ÇEVİRİ EŞGÜDÜM BAŞKANLIĞI</vt:lpstr>
      <vt:lpstr>ÇEVİRİ EŞGÜDÜM BAŞKANLIĞI</vt:lpstr>
      <vt:lpstr>ÇEVİRİ EŞGÜDÜM BAŞKANLIĞI</vt:lpstr>
      <vt:lpstr>         </vt:lpstr>
      <vt:lpstr>         </vt:lpstr>
      <vt:lpstr>         </vt:lpstr>
      <vt:lpstr>     </vt:lpstr>
      <vt:lpstr>         </vt:lpstr>
      <vt:lpstr>ÇEVİRİ EŞGÜDÜM BAŞKANLIĞI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AVRUPA BİRLİĞİ BAKANLIĞI SİYASİ İŞLER BAŞKANLIĞI GÖREV VE FAALİYETLERİ</dc:title>
  <dc:creator>Ege Erkocak</dc:creator>
  <cp:lastModifiedBy>Merve Ilkkutlu Ayhan</cp:lastModifiedBy>
  <cp:revision>99</cp:revision>
  <cp:lastPrinted>2012-11-02T09:05:49Z</cp:lastPrinted>
  <dcterms:created xsi:type="dcterms:W3CDTF">2012-07-08T15:00:07Z</dcterms:created>
  <dcterms:modified xsi:type="dcterms:W3CDTF">2013-12-20T12:01:51Z</dcterms:modified>
</cp:coreProperties>
</file>